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9"/>
  </p:notesMasterIdLst>
  <p:handoutMasterIdLst>
    <p:handoutMasterId r:id="rId110"/>
  </p:handoutMasterIdLst>
  <p:sldIdLst>
    <p:sldId id="257" r:id="rId2"/>
    <p:sldId id="258" r:id="rId3"/>
    <p:sldId id="269" r:id="rId4"/>
    <p:sldId id="261" r:id="rId5"/>
    <p:sldId id="262" r:id="rId6"/>
    <p:sldId id="289" r:id="rId7"/>
    <p:sldId id="264" r:id="rId8"/>
    <p:sldId id="276" r:id="rId9"/>
    <p:sldId id="392" r:id="rId10"/>
    <p:sldId id="618" r:id="rId11"/>
    <p:sldId id="555" r:id="rId12"/>
    <p:sldId id="619" r:id="rId13"/>
    <p:sldId id="323" r:id="rId14"/>
    <p:sldId id="538" r:id="rId15"/>
    <p:sldId id="433" r:id="rId16"/>
    <p:sldId id="620" r:id="rId17"/>
    <p:sldId id="434" r:id="rId18"/>
    <p:sldId id="621" r:id="rId19"/>
    <p:sldId id="468" r:id="rId20"/>
    <p:sldId id="622" r:id="rId21"/>
    <p:sldId id="554" r:id="rId22"/>
    <p:sldId id="556" r:id="rId23"/>
    <p:sldId id="623" r:id="rId24"/>
    <p:sldId id="557" r:id="rId25"/>
    <p:sldId id="558" r:id="rId26"/>
    <p:sldId id="624" r:id="rId27"/>
    <p:sldId id="559" r:id="rId28"/>
    <p:sldId id="560" r:id="rId29"/>
    <p:sldId id="625" r:id="rId30"/>
    <p:sldId id="569" r:id="rId31"/>
    <p:sldId id="593" r:id="rId32"/>
    <p:sldId id="626" r:id="rId33"/>
    <p:sldId id="567" r:id="rId34"/>
    <p:sldId id="570" r:id="rId35"/>
    <p:sldId id="581" r:id="rId36"/>
    <p:sldId id="627" r:id="rId37"/>
    <p:sldId id="584" r:id="rId38"/>
    <p:sldId id="628" r:id="rId39"/>
    <p:sldId id="585" r:id="rId40"/>
    <p:sldId id="583" r:id="rId41"/>
    <p:sldId id="582" r:id="rId42"/>
    <p:sldId id="595" r:id="rId43"/>
    <p:sldId id="596" r:id="rId44"/>
    <p:sldId id="597" r:id="rId45"/>
    <p:sldId id="598" r:id="rId46"/>
    <p:sldId id="599" r:id="rId47"/>
    <p:sldId id="629" r:id="rId48"/>
    <p:sldId id="600" r:id="rId49"/>
    <p:sldId id="630" r:id="rId50"/>
    <p:sldId id="267" r:id="rId51"/>
    <p:sldId id="290" r:id="rId52"/>
    <p:sldId id="580" r:id="rId53"/>
    <p:sldId id="579" r:id="rId54"/>
    <p:sldId id="291" r:id="rId55"/>
    <p:sldId id="631" r:id="rId56"/>
    <p:sldId id="469" r:id="rId57"/>
    <p:sldId id="632" r:id="rId58"/>
    <p:sldId id="601" r:id="rId59"/>
    <p:sldId id="586" r:id="rId60"/>
    <p:sldId id="633" r:id="rId61"/>
    <p:sldId id="602" r:id="rId62"/>
    <p:sldId id="587" r:id="rId63"/>
    <p:sldId id="634" r:id="rId64"/>
    <p:sldId id="588" r:id="rId65"/>
    <p:sldId id="589" r:id="rId66"/>
    <p:sldId id="635" r:id="rId67"/>
    <p:sldId id="590" r:id="rId68"/>
    <p:sldId id="591" r:id="rId69"/>
    <p:sldId id="603" r:id="rId70"/>
    <p:sldId id="636" r:id="rId71"/>
    <p:sldId id="604" r:id="rId72"/>
    <p:sldId id="637" r:id="rId73"/>
    <p:sldId id="605" r:id="rId74"/>
    <p:sldId id="606" r:id="rId75"/>
    <p:sldId id="638" r:id="rId76"/>
    <p:sldId id="607" r:id="rId77"/>
    <p:sldId id="639" r:id="rId78"/>
    <p:sldId id="608" r:id="rId79"/>
    <p:sldId id="609" r:id="rId80"/>
    <p:sldId id="610" r:id="rId81"/>
    <p:sldId id="268" r:id="rId82"/>
    <p:sldId id="478" r:id="rId83"/>
    <p:sldId id="640" r:id="rId84"/>
    <p:sldId id="571" r:id="rId85"/>
    <p:sldId id="641" r:id="rId86"/>
    <p:sldId id="573" r:id="rId87"/>
    <p:sldId id="574" r:id="rId88"/>
    <p:sldId id="642" r:id="rId89"/>
    <p:sldId id="575" r:id="rId90"/>
    <p:sldId id="576" r:id="rId91"/>
    <p:sldId id="611" r:id="rId92"/>
    <p:sldId id="612" r:id="rId93"/>
    <p:sldId id="613" r:id="rId94"/>
    <p:sldId id="643" r:id="rId95"/>
    <p:sldId id="271" r:id="rId96"/>
    <p:sldId id="388" r:id="rId97"/>
    <p:sldId id="592" r:id="rId98"/>
    <p:sldId id="617" r:id="rId99"/>
    <p:sldId id="616" r:id="rId100"/>
    <p:sldId id="644" r:id="rId101"/>
    <p:sldId id="615" r:id="rId102"/>
    <p:sldId id="645" r:id="rId103"/>
    <p:sldId id="614" r:id="rId104"/>
    <p:sldId id="377" r:id="rId105"/>
    <p:sldId id="274" r:id="rId106"/>
    <p:sldId id="275" r:id="rId107"/>
    <p:sldId id="259" r:id="rId108"/>
  </p:sldIdLst>
  <p:sldSz cx="9144000" cy="5143500" type="screen16x9"/>
  <p:notesSz cx="9236075" cy="695007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982" autoAdjust="0"/>
  </p:normalViewPr>
  <p:slideViewPr>
    <p:cSldViewPr snapToObjects="1">
      <p:cViewPr varScale="1">
        <p:scale>
          <a:sx n="139" d="100"/>
          <a:sy n="139" d="100"/>
        </p:scale>
        <p:origin x="726" y="17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7A53EF-D822-40BB-A159-CB30183EF3A4}" type="doc">
      <dgm:prSet loTypeId="urn:microsoft.com/office/officeart/2008/layout/NameandTitleOrganizationalChart" loCatId="hierarchy" qsTypeId="urn:microsoft.com/office/officeart/2005/8/quickstyle/simple3" qsCatId="simple" csTypeId="urn:microsoft.com/office/officeart/2005/8/colors/colorful2" csCatId="colorful" phldr="1"/>
      <dgm:spPr/>
      <dgm:t>
        <a:bodyPr/>
        <a:lstStyle/>
        <a:p>
          <a:endParaRPr lang="fr-CA"/>
        </a:p>
      </dgm:t>
    </dgm:pt>
    <dgm:pt modelId="{3C6FE26B-E3E1-45B4-B8E1-C51AA3324D16}">
      <dgm:prSet phldrT="[Texte]" custT="1"/>
      <dgm:spPr/>
      <dgm:t>
        <a:bodyPr/>
        <a:lstStyle/>
        <a:p>
          <a:r>
            <a:rPr lang="fr-CA" sz="1050"/>
            <a:t>Directeur</a:t>
          </a:r>
        </a:p>
      </dgm:t>
    </dgm:pt>
    <dgm:pt modelId="{F2BE082A-5131-4F8E-82A6-E4E61C321E36}" type="parTrans" cxnId="{6529BD87-317E-4B72-8F59-4D96BDB4A963}">
      <dgm:prSet/>
      <dgm:spPr/>
      <dgm:t>
        <a:bodyPr/>
        <a:lstStyle/>
        <a:p>
          <a:endParaRPr lang="fr-CA"/>
        </a:p>
      </dgm:t>
    </dgm:pt>
    <dgm:pt modelId="{F5C9FE39-FA12-40CB-85F4-436C241352E9}" type="sibTrans" cxnId="{6529BD87-317E-4B72-8F59-4D96BDB4A963}">
      <dgm:prSet/>
      <dgm:spPr/>
      <dgm:t>
        <a:bodyPr/>
        <a:lstStyle/>
        <a:p>
          <a:r>
            <a:rPr lang="fr-CA"/>
            <a:t>Temps plein : 37,5 heures /semaine</a:t>
          </a:r>
        </a:p>
      </dgm:t>
    </dgm:pt>
    <dgm:pt modelId="{7691CAE0-4824-436E-A2A7-FC52DF35800F}" type="asst">
      <dgm:prSet phldrT="[Texte]" custT="1"/>
      <dgm:spPr/>
      <dgm:t>
        <a:bodyPr/>
        <a:lstStyle/>
        <a:p>
          <a:r>
            <a:rPr lang="fr-CA" sz="1200"/>
            <a:t>Adjointe administrative</a:t>
          </a:r>
          <a:endParaRPr lang="fr-CA" sz="1400"/>
        </a:p>
      </dgm:t>
    </dgm:pt>
    <dgm:pt modelId="{5D0ED7E4-1B4E-40FE-977F-2D15AC94226F}" type="parTrans" cxnId="{FEA20EA5-3127-4602-ACFF-257AB901E9DC}">
      <dgm:prSet/>
      <dgm:spPr/>
      <dgm:t>
        <a:bodyPr/>
        <a:lstStyle/>
        <a:p>
          <a:endParaRPr lang="fr-CA"/>
        </a:p>
      </dgm:t>
    </dgm:pt>
    <dgm:pt modelId="{A79D8C24-1080-411A-9A39-BED0D6787B12}" type="sibTrans" cxnId="{FEA20EA5-3127-4602-ACFF-257AB901E9DC}">
      <dgm:prSet/>
      <dgm:spPr/>
      <dgm:t>
        <a:bodyPr/>
        <a:lstStyle/>
        <a:p>
          <a:r>
            <a:rPr lang="fr-CA"/>
            <a:t>horaire de 24 heures /semaine</a:t>
          </a:r>
        </a:p>
      </dgm:t>
    </dgm:pt>
    <dgm:pt modelId="{E0D15236-1CBD-444A-A0C1-2E57FD07A43E}">
      <dgm:prSet phldrT="[Texte]"/>
      <dgm:spPr/>
      <dgm:t>
        <a:bodyPr/>
        <a:lstStyle/>
        <a:p>
          <a:r>
            <a:rPr lang="fr-CA"/>
            <a:t>Capitaine - Logistique et support aux opérations</a:t>
          </a:r>
        </a:p>
      </dgm:t>
    </dgm:pt>
    <dgm:pt modelId="{E6263D6C-ED10-4403-8D11-34018AD14EA7}" type="parTrans" cxnId="{31F8B771-0BFA-4FD0-9564-BCA11073893F}">
      <dgm:prSet/>
      <dgm:spPr/>
      <dgm:t>
        <a:bodyPr/>
        <a:lstStyle/>
        <a:p>
          <a:endParaRPr lang="fr-CA"/>
        </a:p>
      </dgm:t>
    </dgm:pt>
    <dgm:pt modelId="{B06B9130-445A-4C6C-B4F4-FEB091B4AB2D}" type="sibTrans" cxnId="{31F8B771-0BFA-4FD0-9564-BCA11073893F}">
      <dgm:prSet/>
      <dgm:spPr/>
      <dgm:t>
        <a:bodyPr/>
        <a:lstStyle/>
        <a:p>
          <a:r>
            <a:rPr lang="fr-CA"/>
            <a:t>Temps partiel : 10 heures /semaine</a:t>
          </a:r>
        </a:p>
      </dgm:t>
    </dgm:pt>
    <dgm:pt modelId="{CA0E312E-57B2-4529-9699-679E6A1A575C}">
      <dgm:prSet phldrT="[Texte]"/>
      <dgm:spPr/>
      <dgm:t>
        <a:bodyPr/>
        <a:lstStyle/>
        <a:p>
          <a:r>
            <a:rPr lang="fr-CA"/>
            <a:t>Capitaine - Formation</a:t>
          </a:r>
        </a:p>
      </dgm:t>
    </dgm:pt>
    <dgm:pt modelId="{69DE0577-3070-4425-B801-D5A664DB19F3}" type="parTrans" cxnId="{23DA0AB0-99A2-40EC-AD2D-0337C12A146D}">
      <dgm:prSet/>
      <dgm:spPr/>
      <dgm:t>
        <a:bodyPr/>
        <a:lstStyle/>
        <a:p>
          <a:endParaRPr lang="fr-CA"/>
        </a:p>
      </dgm:t>
    </dgm:pt>
    <dgm:pt modelId="{6958BF1E-0058-4A23-9915-DD3A16689587}" type="sibTrans" cxnId="{23DA0AB0-99A2-40EC-AD2D-0337C12A146D}">
      <dgm:prSet/>
      <dgm:spPr/>
      <dgm:t>
        <a:bodyPr/>
        <a:lstStyle/>
        <a:p>
          <a:r>
            <a:rPr lang="fr-CA"/>
            <a:t>Temps partiel  : 10 heures    / semaine</a:t>
          </a:r>
        </a:p>
      </dgm:t>
    </dgm:pt>
    <dgm:pt modelId="{BE41D5DD-DCBC-4B89-A3E9-B6D904D7C83A}">
      <dgm:prSet phldrT="[Texte]"/>
      <dgm:spPr/>
      <dgm:t>
        <a:bodyPr/>
        <a:lstStyle/>
        <a:p>
          <a:r>
            <a:rPr lang="fr-CA"/>
            <a:t>Capitaine - Division gestion des risques</a:t>
          </a:r>
        </a:p>
      </dgm:t>
    </dgm:pt>
    <dgm:pt modelId="{D25EE4D7-5162-4FA8-9BED-466B8AED3E52}" type="parTrans" cxnId="{06E07D24-98CE-41A3-9524-82F847B1598A}">
      <dgm:prSet/>
      <dgm:spPr/>
      <dgm:t>
        <a:bodyPr/>
        <a:lstStyle/>
        <a:p>
          <a:endParaRPr lang="fr-CA"/>
        </a:p>
      </dgm:t>
    </dgm:pt>
    <dgm:pt modelId="{6DD63850-C4D4-4CFB-B280-E7B9FD9C6B59}" type="sibTrans" cxnId="{06E07D24-98CE-41A3-9524-82F847B1598A}">
      <dgm:prSet/>
      <dgm:spPr/>
      <dgm:t>
        <a:bodyPr/>
        <a:lstStyle/>
        <a:p>
          <a:r>
            <a:rPr lang="fr-CA"/>
            <a:t>Temps plein : 37,5 heures /semaine</a:t>
          </a:r>
        </a:p>
      </dgm:t>
    </dgm:pt>
    <dgm:pt modelId="{FBA4E4CC-056F-466B-B8F4-3A484CABD36A}">
      <dgm:prSet custT="1"/>
      <dgm:spPr/>
      <dgm:t>
        <a:bodyPr/>
        <a:lstStyle/>
        <a:p>
          <a:r>
            <a:rPr lang="fr-CA" sz="1100"/>
            <a:t>Chef aux opérations</a:t>
          </a:r>
        </a:p>
      </dgm:t>
    </dgm:pt>
    <dgm:pt modelId="{C6F3EE76-88AB-4E3F-985C-9AAC54722DF4}" type="sibTrans" cxnId="{B0E5BABD-6486-4B26-8655-5B58380F5183}">
      <dgm:prSet/>
      <dgm:spPr/>
      <dgm:t>
        <a:bodyPr/>
        <a:lstStyle/>
        <a:p>
          <a:r>
            <a:rPr lang="fr-CA"/>
            <a:t>Temps partiel : 12 heures /semaine</a:t>
          </a:r>
        </a:p>
      </dgm:t>
    </dgm:pt>
    <dgm:pt modelId="{A06F8D47-BCB8-42CE-8B1A-8A0B82F1FA8B}" type="parTrans" cxnId="{B0E5BABD-6486-4B26-8655-5B58380F5183}">
      <dgm:prSet/>
      <dgm:spPr/>
      <dgm:t>
        <a:bodyPr/>
        <a:lstStyle/>
        <a:p>
          <a:endParaRPr lang="fr-CA"/>
        </a:p>
      </dgm:t>
    </dgm:pt>
    <dgm:pt modelId="{88F5757C-7F8F-477A-88E1-504AD5CE38E7}" type="pres">
      <dgm:prSet presAssocID="{397A53EF-D822-40BB-A159-CB30183EF3A4}" presName="hierChild1" presStyleCnt="0">
        <dgm:presLayoutVars>
          <dgm:orgChart val="1"/>
          <dgm:chPref val="1"/>
          <dgm:dir/>
          <dgm:animOne val="branch"/>
          <dgm:animLvl val="lvl"/>
          <dgm:resizeHandles/>
        </dgm:presLayoutVars>
      </dgm:prSet>
      <dgm:spPr/>
    </dgm:pt>
    <dgm:pt modelId="{C6337D49-AF5C-4D01-ABA9-3060ACEB99EF}" type="pres">
      <dgm:prSet presAssocID="{3C6FE26B-E3E1-45B4-B8E1-C51AA3324D16}" presName="hierRoot1" presStyleCnt="0">
        <dgm:presLayoutVars>
          <dgm:hierBranch val="init"/>
        </dgm:presLayoutVars>
      </dgm:prSet>
      <dgm:spPr/>
    </dgm:pt>
    <dgm:pt modelId="{CC956721-B93A-4997-B79A-7BA178DD330A}" type="pres">
      <dgm:prSet presAssocID="{3C6FE26B-E3E1-45B4-B8E1-C51AA3324D16}" presName="rootComposite1" presStyleCnt="0"/>
      <dgm:spPr/>
    </dgm:pt>
    <dgm:pt modelId="{A44C0C5A-BF1E-4359-AF83-C6A091214FEA}" type="pres">
      <dgm:prSet presAssocID="{3C6FE26B-E3E1-45B4-B8E1-C51AA3324D16}" presName="rootText1" presStyleLbl="node0" presStyleIdx="0" presStyleCnt="1" custScaleY="46544" custLinFactY="-47255" custLinFactNeighborY="-100000">
        <dgm:presLayoutVars>
          <dgm:chMax/>
          <dgm:chPref val="3"/>
        </dgm:presLayoutVars>
      </dgm:prSet>
      <dgm:spPr/>
    </dgm:pt>
    <dgm:pt modelId="{4E30449D-B20C-4520-97FF-4E22B7B0F13E}" type="pres">
      <dgm:prSet presAssocID="{3C6FE26B-E3E1-45B4-B8E1-C51AA3324D16}" presName="titleText1" presStyleLbl="fgAcc0" presStyleIdx="0" presStyleCnt="1" custLinFactY="-202000" custLinFactNeighborX="18086" custLinFactNeighborY="-300000">
        <dgm:presLayoutVars>
          <dgm:chMax val="0"/>
          <dgm:chPref val="0"/>
        </dgm:presLayoutVars>
      </dgm:prSet>
      <dgm:spPr/>
    </dgm:pt>
    <dgm:pt modelId="{79E70E2F-0A06-4EF4-B4F9-A0B59B05CA40}" type="pres">
      <dgm:prSet presAssocID="{3C6FE26B-E3E1-45B4-B8E1-C51AA3324D16}" presName="rootConnector1" presStyleLbl="node1" presStyleIdx="0" presStyleCnt="4"/>
      <dgm:spPr/>
    </dgm:pt>
    <dgm:pt modelId="{FA6AFB54-3462-458B-9714-FC0BC109375F}" type="pres">
      <dgm:prSet presAssocID="{3C6FE26B-E3E1-45B4-B8E1-C51AA3324D16}" presName="hierChild2" presStyleCnt="0"/>
      <dgm:spPr/>
    </dgm:pt>
    <dgm:pt modelId="{D31663FE-E5C6-4DF6-8D57-217933FE8B9D}" type="pres">
      <dgm:prSet presAssocID="{E6263D6C-ED10-4403-8D11-34018AD14EA7}" presName="Name37" presStyleLbl="parChTrans1D2" presStyleIdx="0" presStyleCnt="5"/>
      <dgm:spPr/>
    </dgm:pt>
    <dgm:pt modelId="{CC474E7B-6454-4994-A1D4-4B43DD545BA8}" type="pres">
      <dgm:prSet presAssocID="{E0D15236-1CBD-444A-A0C1-2E57FD07A43E}" presName="hierRoot2" presStyleCnt="0">
        <dgm:presLayoutVars>
          <dgm:hierBranch val="init"/>
        </dgm:presLayoutVars>
      </dgm:prSet>
      <dgm:spPr/>
    </dgm:pt>
    <dgm:pt modelId="{CBD07A55-E51C-4C1D-848B-131021C60E9F}" type="pres">
      <dgm:prSet presAssocID="{E0D15236-1CBD-444A-A0C1-2E57FD07A43E}" presName="rootComposite" presStyleCnt="0"/>
      <dgm:spPr/>
    </dgm:pt>
    <dgm:pt modelId="{53E57FE1-EC22-4FA9-827C-C1F4396DFD34}" type="pres">
      <dgm:prSet presAssocID="{E0D15236-1CBD-444A-A0C1-2E57FD07A43E}" presName="rootText" presStyleLbl="node1" presStyleIdx="0" presStyleCnt="4" custLinFactX="4039" custLinFactY="-7375" custLinFactNeighborX="100000" custLinFactNeighborY="-100000">
        <dgm:presLayoutVars>
          <dgm:chMax/>
          <dgm:chPref val="3"/>
        </dgm:presLayoutVars>
      </dgm:prSet>
      <dgm:spPr/>
    </dgm:pt>
    <dgm:pt modelId="{6AFC7349-D6F6-4987-9D5D-8E5A8A2AC6C3}" type="pres">
      <dgm:prSet presAssocID="{E0D15236-1CBD-444A-A0C1-2E57FD07A43E}" presName="titleText2" presStyleLbl="fgAcc1" presStyleIdx="0" presStyleCnt="4" custLinFactX="27953" custLinFactY="-103714" custLinFactNeighborX="100000" custLinFactNeighborY="-200000">
        <dgm:presLayoutVars>
          <dgm:chMax val="0"/>
          <dgm:chPref val="0"/>
        </dgm:presLayoutVars>
      </dgm:prSet>
      <dgm:spPr/>
    </dgm:pt>
    <dgm:pt modelId="{28635240-83D5-42A4-9E2C-FF056DFBAB73}" type="pres">
      <dgm:prSet presAssocID="{E0D15236-1CBD-444A-A0C1-2E57FD07A43E}" presName="rootConnector" presStyleLbl="node2" presStyleIdx="0" presStyleCnt="0"/>
      <dgm:spPr/>
    </dgm:pt>
    <dgm:pt modelId="{F9A467D4-13F7-417B-9D5D-A150006472AB}" type="pres">
      <dgm:prSet presAssocID="{E0D15236-1CBD-444A-A0C1-2E57FD07A43E}" presName="hierChild4" presStyleCnt="0"/>
      <dgm:spPr/>
    </dgm:pt>
    <dgm:pt modelId="{3AED40B4-D365-4C07-B656-33E599825DA7}" type="pres">
      <dgm:prSet presAssocID="{E0D15236-1CBD-444A-A0C1-2E57FD07A43E}" presName="hierChild5" presStyleCnt="0"/>
      <dgm:spPr/>
    </dgm:pt>
    <dgm:pt modelId="{66651C6A-C52D-4215-A9E6-F79E4A51FF57}" type="pres">
      <dgm:prSet presAssocID="{D25EE4D7-5162-4FA8-9BED-466B8AED3E52}" presName="Name37" presStyleLbl="parChTrans1D2" presStyleIdx="1" presStyleCnt="5"/>
      <dgm:spPr/>
    </dgm:pt>
    <dgm:pt modelId="{72D906E6-2F51-47E6-924D-985F7742B827}" type="pres">
      <dgm:prSet presAssocID="{BE41D5DD-DCBC-4B89-A3E9-B6D904D7C83A}" presName="hierRoot2" presStyleCnt="0">
        <dgm:presLayoutVars>
          <dgm:hierBranch val="init"/>
        </dgm:presLayoutVars>
      </dgm:prSet>
      <dgm:spPr/>
    </dgm:pt>
    <dgm:pt modelId="{3D61D8E3-D824-49A9-B229-B79A260CED44}" type="pres">
      <dgm:prSet presAssocID="{BE41D5DD-DCBC-4B89-A3E9-B6D904D7C83A}" presName="rootComposite" presStyleCnt="0"/>
      <dgm:spPr/>
    </dgm:pt>
    <dgm:pt modelId="{E9C8D922-0AA6-4859-BB76-D0E6666619F4}" type="pres">
      <dgm:prSet presAssocID="{BE41D5DD-DCBC-4B89-A3E9-B6D904D7C83A}" presName="rootText" presStyleLbl="node1" presStyleIdx="1" presStyleCnt="4" custLinFactX="100000" custLinFactY="-100000" custLinFactNeighborX="134568" custLinFactNeighborY="-190675">
        <dgm:presLayoutVars>
          <dgm:chMax/>
          <dgm:chPref val="3"/>
        </dgm:presLayoutVars>
      </dgm:prSet>
      <dgm:spPr/>
    </dgm:pt>
    <dgm:pt modelId="{ED2ACDCF-96DC-49D3-BD8E-4E538D20CA1C}" type="pres">
      <dgm:prSet presAssocID="{BE41D5DD-DCBC-4B89-A3E9-B6D904D7C83A}" presName="titleText2" presStyleLbl="fgAcc1" presStyleIdx="1" presStyleCnt="4" custLinFactX="100000" custLinFactY="-400000" custLinFactNeighborX="172611" custLinFactNeighborY="-452702">
        <dgm:presLayoutVars>
          <dgm:chMax val="0"/>
          <dgm:chPref val="0"/>
        </dgm:presLayoutVars>
      </dgm:prSet>
      <dgm:spPr/>
    </dgm:pt>
    <dgm:pt modelId="{F51FD57D-B4B2-41ED-94A1-6E1593C0A9C9}" type="pres">
      <dgm:prSet presAssocID="{BE41D5DD-DCBC-4B89-A3E9-B6D904D7C83A}" presName="rootConnector" presStyleLbl="node2" presStyleIdx="0" presStyleCnt="0"/>
      <dgm:spPr/>
    </dgm:pt>
    <dgm:pt modelId="{F426896D-48D0-4024-9569-5A40A79DA8BC}" type="pres">
      <dgm:prSet presAssocID="{BE41D5DD-DCBC-4B89-A3E9-B6D904D7C83A}" presName="hierChild4" presStyleCnt="0"/>
      <dgm:spPr/>
    </dgm:pt>
    <dgm:pt modelId="{11428C67-B4D1-4D3D-B566-A50C93D55F61}" type="pres">
      <dgm:prSet presAssocID="{BE41D5DD-DCBC-4B89-A3E9-B6D904D7C83A}" presName="hierChild5" presStyleCnt="0"/>
      <dgm:spPr/>
    </dgm:pt>
    <dgm:pt modelId="{3E96851F-252D-4DEA-999A-718F34E04E25}" type="pres">
      <dgm:prSet presAssocID="{69DE0577-3070-4425-B801-D5A664DB19F3}" presName="Name37" presStyleLbl="parChTrans1D2" presStyleIdx="2" presStyleCnt="5"/>
      <dgm:spPr/>
    </dgm:pt>
    <dgm:pt modelId="{0D4EB870-3F50-4263-8DE6-FB94133B735E}" type="pres">
      <dgm:prSet presAssocID="{CA0E312E-57B2-4529-9699-679E6A1A575C}" presName="hierRoot2" presStyleCnt="0">
        <dgm:presLayoutVars>
          <dgm:hierBranch val="init"/>
        </dgm:presLayoutVars>
      </dgm:prSet>
      <dgm:spPr/>
    </dgm:pt>
    <dgm:pt modelId="{31E8FB12-83D1-4788-871D-2BBDB3001EF6}" type="pres">
      <dgm:prSet presAssocID="{CA0E312E-57B2-4529-9699-679E6A1A575C}" presName="rootComposite" presStyleCnt="0"/>
      <dgm:spPr/>
    </dgm:pt>
    <dgm:pt modelId="{AD468D2E-C4A0-46E2-8BB7-71255A037CE3}" type="pres">
      <dgm:prSet presAssocID="{CA0E312E-57B2-4529-9699-679E6A1A575C}" presName="rootText" presStyleLbl="node1" presStyleIdx="2" presStyleCnt="4" custLinFactY="-8908" custLinFactNeighborX="38121" custLinFactNeighborY="-100000">
        <dgm:presLayoutVars>
          <dgm:chMax/>
          <dgm:chPref val="3"/>
        </dgm:presLayoutVars>
      </dgm:prSet>
      <dgm:spPr/>
    </dgm:pt>
    <dgm:pt modelId="{60558EC8-F1C7-4702-96A3-B12A98300812}" type="pres">
      <dgm:prSet presAssocID="{CA0E312E-57B2-4529-9699-679E6A1A575C}" presName="titleText2" presStyleLbl="fgAcc1" presStyleIdx="2" presStyleCnt="4" custLinFactY="-112918" custLinFactNeighborX="54711" custLinFactNeighborY="-200000">
        <dgm:presLayoutVars>
          <dgm:chMax val="0"/>
          <dgm:chPref val="0"/>
        </dgm:presLayoutVars>
      </dgm:prSet>
      <dgm:spPr/>
    </dgm:pt>
    <dgm:pt modelId="{07CB4C92-CE8C-498F-8E02-26CF9C135455}" type="pres">
      <dgm:prSet presAssocID="{CA0E312E-57B2-4529-9699-679E6A1A575C}" presName="rootConnector" presStyleLbl="node2" presStyleIdx="0" presStyleCnt="0"/>
      <dgm:spPr/>
    </dgm:pt>
    <dgm:pt modelId="{C20E8628-ADF5-4CC9-835A-654D87E295AF}" type="pres">
      <dgm:prSet presAssocID="{CA0E312E-57B2-4529-9699-679E6A1A575C}" presName="hierChild4" presStyleCnt="0"/>
      <dgm:spPr/>
    </dgm:pt>
    <dgm:pt modelId="{D96EB5EF-AE5E-4A6C-A9DB-5F8A49B46C26}" type="pres">
      <dgm:prSet presAssocID="{CA0E312E-57B2-4529-9699-679E6A1A575C}" presName="hierChild5" presStyleCnt="0"/>
      <dgm:spPr/>
    </dgm:pt>
    <dgm:pt modelId="{FCDDE9E1-1EE0-4F10-AB12-D8696A6BD733}" type="pres">
      <dgm:prSet presAssocID="{A06F8D47-BCB8-42CE-8B1A-8A0B82F1FA8B}" presName="Name37" presStyleLbl="parChTrans1D2" presStyleIdx="3" presStyleCnt="5"/>
      <dgm:spPr/>
    </dgm:pt>
    <dgm:pt modelId="{D38EC065-6646-431B-9D3C-40F7ED74B470}" type="pres">
      <dgm:prSet presAssocID="{FBA4E4CC-056F-466B-B8F4-3A484CABD36A}" presName="hierRoot2" presStyleCnt="0">
        <dgm:presLayoutVars>
          <dgm:hierBranch val="init"/>
        </dgm:presLayoutVars>
      </dgm:prSet>
      <dgm:spPr/>
    </dgm:pt>
    <dgm:pt modelId="{60A214D8-BD7D-4CCE-A190-BEA0D0E36A28}" type="pres">
      <dgm:prSet presAssocID="{FBA4E4CC-056F-466B-B8F4-3A484CABD36A}" presName="rootComposite" presStyleCnt="0"/>
      <dgm:spPr/>
    </dgm:pt>
    <dgm:pt modelId="{456A97F2-F19D-47F1-A60A-6D3A8DB3FEEC}" type="pres">
      <dgm:prSet presAssocID="{FBA4E4CC-056F-466B-B8F4-3A484CABD36A}" presName="rootText" presStyleLbl="node1" presStyleIdx="3" presStyleCnt="4" custScaleX="142920" custScaleY="60995" custLinFactX="-100000" custLinFactY="-100000" custLinFactNeighborX="-100630" custLinFactNeighborY="-162043">
        <dgm:presLayoutVars>
          <dgm:chMax/>
          <dgm:chPref val="3"/>
        </dgm:presLayoutVars>
      </dgm:prSet>
      <dgm:spPr/>
    </dgm:pt>
    <dgm:pt modelId="{0AA3310F-47A7-4E2C-9CB7-F1224DB28DCF}" type="pres">
      <dgm:prSet presAssocID="{FBA4E4CC-056F-466B-B8F4-3A484CABD36A}" presName="titleText2" presStyleLbl="fgAcc1" presStyleIdx="3" presStyleCnt="4" custLinFactX="-91712" custLinFactY="-400000" custLinFactNeighborX="-100000" custLinFactNeighborY="-403158">
        <dgm:presLayoutVars>
          <dgm:chMax val="0"/>
          <dgm:chPref val="0"/>
        </dgm:presLayoutVars>
      </dgm:prSet>
      <dgm:spPr/>
    </dgm:pt>
    <dgm:pt modelId="{2CB0BAD0-86B6-4BF3-95CD-5B42AC2AB35B}" type="pres">
      <dgm:prSet presAssocID="{FBA4E4CC-056F-466B-B8F4-3A484CABD36A}" presName="rootConnector" presStyleLbl="node2" presStyleIdx="0" presStyleCnt="0"/>
      <dgm:spPr/>
    </dgm:pt>
    <dgm:pt modelId="{B90A914A-659B-4F33-811E-6F3912542463}" type="pres">
      <dgm:prSet presAssocID="{FBA4E4CC-056F-466B-B8F4-3A484CABD36A}" presName="hierChild4" presStyleCnt="0"/>
      <dgm:spPr/>
    </dgm:pt>
    <dgm:pt modelId="{1DCE7807-FCC1-40EC-A6D2-F3E2CEB265D8}" type="pres">
      <dgm:prSet presAssocID="{FBA4E4CC-056F-466B-B8F4-3A484CABD36A}" presName="hierChild5" presStyleCnt="0"/>
      <dgm:spPr/>
    </dgm:pt>
    <dgm:pt modelId="{51FF8690-4311-4C34-8940-8C2E40405F83}" type="pres">
      <dgm:prSet presAssocID="{3C6FE26B-E3E1-45B4-B8E1-C51AA3324D16}" presName="hierChild3" presStyleCnt="0"/>
      <dgm:spPr/>
    </dgm:pt>
    <dgm:pt modelId="{6418B5F3-D3B8-4987-9B59-D7371F9EA0B6}" type="pres">
      <dgm:prSet presAssocID="{5D0ED7E4-1B4E-40FE-977F-2D15AC94226F}" presName="Name96" presStyleLbl="parChTrans1D2" presStyleIdx="4" presStyleCnt="5"/>
      <dgm:spPr/>
    </dgm:pt>
    <dgm:pt modelId="{1D4F7661-E89F-4D50-8956-5EED5AB98DDB}" type="pres">
      <dgm:prSet presAssocID="{7691CAE0-4824-436E-A2A7-FC52DF35800F}" presName="hierRoot3" presStyleCnt="0">
        <dgm:presLayoutVars>
          <dgm:hierBranch val="init"/>
        </dgm:presLayoutVars>
      </dgm:prSet>
      <dgm:spPr/>
    </dgm:pt>
    <dgm:pt modelId="{0387C942-9263-45A5-B014-6F5E80361064}" type="pres">
      <dgm:prSet presAssocID="{7691CAE0-4824-436E-A2A7-FC52DF35800F}" presName="rootComposite3" presStyleCnt="0"/>
      <dgm:spPr/>
    </dgm:pt>
    <dgm:pt modelId="{B27AC9CD-6A31-4BD1-BA07-9103F2C8007C}" type="pres">
      <dgm:prSet presAssocID="{7691CAE0-4824-436E-A2A7-FC52DF35800F}" presName="rootText3" presStyleLbl="asst1" presStyleIdx="0" presStyleCnt="1" custScaleY="81180" custLinFactY="-100000" custLinFactNeighborX="-92582" custLinFactNeighborY="-158521">
        <dgm:presLayoutVars>
          <dgm:chPref val="3"/>
        </dgm:presLayoutVars>
      </dgm:prSet>
      <dgm:spPr/>
    </dgm:pt>
    <dgm:pt modelId="{29B74E98-6314-46DD-BAB7-FB75426F1C9B}" type="pres">
      <dgm:prSet presAssocID="{7691CAE0-4824-436E-A2A7-FC52DF35800F}" presName="titleText3" presStyleLbl="fgAcc2" presStyleIdx="0" presStyleCnt="1" custLinFactY="-400000" custLinFactNeighborX="-91216" custLinFactNeighborY="-406827">
        <dgm:presLayoutVars>
          <dgm:chMax val="0"/>
          <dgm:chPref val="0"/>
        </dgm:presLayoutVars>
      </dgm:prSet>
      <dgm:spPr/>
    </dgm:pt>
    <dgm:pt modelId="{17AE076F-3680-47F1-83C1-CA230ED415D9}" type="pres">
      <dgm:prSet presAssocID="{7691CAE0-4824-436E-A2A7-FC52DF35800F}" presName="rootConnector3" presStyleLbl="asst1" presStyleIdx="0" presStyleCnt="1"/>
      <dgm:spPr/>
    </dgm:pt>
    <dgm:pt modelId="{CB598FA4-6BB2-461C-86A9-58C27E0D30D4}" type="pres">
      <dgm:prSet presAssocID="{7691CAE0-4824-436E-A2A7-FC52DF35800F}" presName="hierChild6" presStyleCnt="0"/>
      <dgm:spPr/>
    </dgm:pt>
    <dgm:pt modelId="{60388AEA-87DB-4564-81FA-520974987308}" type="pres">
      <dgm:prSet presAssocID="{7691CAE0-4824-436E-A2A7-FC52DF35800F}" presName="hierChild7" presStyleCnt="0"/>
      <dgm:spPr/>
    </dgm:pt>
  </dgm:ptLst>
  <dgm:cxnLst>
    <dgm:cxn modelId="{C7772200-1EDA-40BF-A74E-595518F0BB9D}" type="presOf" srcId="{A79D8C24-1080-411A-9A39-BED0D6787B12}" destId="{29B74E98-6314-46DD-BAB7-FB75426F1C9B}" srcOrd="0" destOrd="0" presId="urn:microsoft.com/office/officeart/2008/layout/NameandTitleOrganizationalChart"/>
    <dgm:cxn modelId="{3F550608-2BDA-4B11-B1A0-10499783528C}" type="presOf" srcId="{C6F3EE76-88AB-4E3F-985C-9AAC54722DF4}" destId="{0AA3310F-47A7-4E2C-9CB7-F1224DB28DCF}" srcOrd="0" destOrd="0" presId="urn:microsoft.com/office/officeart/2008/layout/NameandTitleOrganizationalChart"/>
    <dgm:cxn modelId="{06E07D24-98CE-41A3-9524-82F847B1598A}" srcId="{3C6FE26B-E3E1-45B4-B8E1-C51AA3324D16}" destId="{BE41D5DD-DCBC-4B89-A3E9-B6D904D7C83A}" srcOrd="2" destOrd="0" parTransId="{D25EE4D7-5162-4FA8-9BED-466B8AED3E52}" sibTransId="{6DD63850-C4D4-4CFB-B280-E7B9FD9C6B59}"/>
    <dgm:cxn modelId="{5F95C034-4B33-4E79-9478-CAB8C0AA9E69}" type="presOf" srcId="{CA0E312E-57B2-4529-9699-679E6A1A575C}" destId="{07CB4C92-CE8C-498F-8E02-26CF9C135455}" srcOrd="1" destOrd="0" presId="urn:microsoft.com/office/officeart/2008/layout/NameandTitleOrganizationalChart"/>
    <dgm:cxn modelId="{00DB9A3A-2E41-42C7-85E0-FE201D1377B4}" type="presOf" srcId="{6958BF1E-0058-4A23-9915-DD3A16689587}" destId="{60558EC8-F1C7-4702-96A3-B12A98300812}" srcOrd="0" destOrd="0" presId="urn:microsoft.com/office/officeart/2008/layout/NameandTitleOrganizationalChart"/>
    <dgm:cxn modelId="{857ED83E-0D83-423E-ADB9-134C67966DE0}" type="presOf" srcId="{6DD63850-C4D4-4CFB-B280-E7B9FD9C6B59}" destId="{ED2ACDCF-96DC-49D3-BD8E-4E538D20CA1C}" srcOrd="0" destOrd="0" presId="urn:microsoft.com/office/officeart/2008/layout/NameandTitleOrganizationalChart"/>
    <dgm:cxn modelId="{B02B355C-CAFC-4764-BC87-A188F27F66B1}" type="presOf" srcId="{397A53EF-D822-40BB-A159-CB30183EF3A4}" destId="{88F5757C-7F8F-477A-88E1-504AD5CE38E7}" srcOrd="0" destOrd="0" presId="urn:microsoft.com/office/officeart/2008/layout/NameandTitleOrganizationalChart"/>
    <dgm:cxn modelId="{C8BA516A-2DA6-4D39-9290-B85295DF82B9}" type="presOf" srcId="{69DE0577-3070-4425-B801-D5A664DB19F3}" destId="{3E96851F-252D-4DEA-999A-718F34E04E25}" srcOrd="0" destOrd="0" presId="urn:microsoft.com/office/officeart/2008/layout/NameandTitleOrganizationalChart"/>
    <dgm:cxn modelId="{6E2F686F-8FFF-4E30-AB98-841317764B4A}" type="presOf" srcId="{CA0E312E-57B2-4529-9699-679E6A1A575C}" destId="{AD468D2E-C4A0-46E2-8BB7-71255A037CE3}" srcOrd="0" destOrd="0" presId="urn:microsoft.com/office/officeart/2008/layout/NameandTitleOrganizationalChart"/>
    <dgm:cxn modelId="{31F8B771-0BFA-4FD0-9564-BCA11073893F}" srcId="{3C6FE26B-E3E1-45B4-B8E1-C51AA3324D16}" destId="{E0D15236-1CBD-444A-A0C1-2E57FD07A43E}" srcOrd="1" destOrd="0" parTransId="{E6263D6C-ED10-4403-8D11-34018AD14EA7}" sibTransId="{B06B9130-445A-4C6C-B4F4-FEB091B4AB2D}"/>
    <dgm:cxn modelId="{6529BD87-317E-4B72-8F59-4D96BDB4A963}" srcId="{397A53EF-D822-40BB-A159-CB30183EF3A4}" destId="{3C6FE26B-E3E1-45B4-B8E1-C51AA3324D16}" srcOrd="0" destOrd="0" parTransId="{F2BE082A-5131-4F8E-82A6-E4E61C321E36}" sibTransId="{F5C9FE39-FA12-40CB-85F4-436C241352E9}"/>
    <dgm:cxn modelId="{AC56C694-07D6-4542-87A3-ADE96B183A42}" type="presOf" srcId="{FBA4E4CC-056F-466B-B8F4-3A484CABD36A}" destId="{2CB0BAD0-86B6-4BF3-95CD-5B42AC2AB35B}" srcOrd="1" destOrd="0" presId="urn:microsoft.com/office/officeart/2008/layout/NameandTitleOrganizationalChart"/>
    <dgm:cxn modelId="{41E15996-646E-4D9A-9FA6-38E8B36A7163}" type="presOf" srcId="{5D0ED7E4-1B4E-40FE-977F-2D15AC94226F}" destId="{6418B5F3-D3B8-4987-9B59-D7371F9EA0B6}" srcOrd="0" destOrd="0" presId="urn:microsoft.com/office/officeart/2008/layout/NameandTitleOrganizationalChart"/>
    <dgm:cxn modelId="{186C3D9B-99A7-4110-9DAC-E36CBAB40F99}" type="presOf" srcId="{B06B9130-445A-4C6C-B4F4-FEB091B4AB2D}" destId="{6AFC7349-D6F6-4987-9D5D-8E5A8A2AC6C3}" srcOrd="0" destOrd="0" presId="urn:microsoft.com/office/officeart/2008/layout/NameandTitleOrganizationalChart"/>
    <dgm:cxn modelId="{BC7D409E-EA45-4C76-A7D9-504DC96D5BBA}" type="presOf" srcId="{D25EE4D7-5162-4FA8-9BED-466B8AED3E52}" destId="{66651C6A-C52D-4215-A9E6-F79E4A51FF57}" srcOrd="0" destOrd="0" presId="urn:microsoft.com/office/officeart/2008/layout/NameandTitleOrganizationalChart"/>
    <dgm:cxn modelId="{FEA20EA5-3127-4602-ACFF-257AB901E9DC}" srcId="{3C6FE26B-E3E1-45B4-B8E1-C51AA3324D16}" destId="{7691CAE0-4824-436E-A2A7-FC52DF35800F}" srcOrd="0" destOrd="0" parTransId="{5D0ED7E4-1B4E-40FE-977F-2D15AC94226F}" sibTransId="{A79D8C24-1080-411A-9A39-BED0D6787B12}"/>
    <dgm:cxn modelId="{23DA0AB0-99A2-40EC-AD2D-0337C12A146D}" srcId="{3C6FE26B-E3E1-45B4-B8E1-C51AA3324D16}" destId="{CA0E312E-57B2-4529-9699-679E6A1A575C}" srcOrd="3" destOrd="0" parTransId="{69DE0577-3070-4425-B801-D5A664DB19F3}" sibTransId="{6958BF1E-0058-4A23-9915-DD3A16689587}"/>
    <dgm:cxn modelId="{7FB4AEB5-CF62-41A9-8FA6-F3BF09EC7423}" type="presOf" srcId="{E0D15236-1CBD-444A-A0C1-2E57FD07A43E}" destId="{53E57FE1-EC22-4FA9-827C-C1F4396DFD34}" srcOrd="0" destOrd="0" presId="urn:microsoft.com/office/officeart/2008/layout/NameandTitleOrganizationalChart"/>
    <dgm:cxn modelId="{5310DDB9-164F-4F97-A43D-A728128A3408}" type="presOf" srcId="{7691CAE0-4824-436E-A2A7-FC52DF35800F}" destId="{17AE076F-3680-47F1-83C1-CA230ED415D9}" srcOrd="1" destOrd="0" presId="urn:microsoft.com/office/officeart/2008/layout/NameandTitleOrganizationalChart"/>
    <dgm:cxn modelId="{9C4B91BC-7B7A-45B4-8A99-09BA106CC0EC}" type="presOf" srcId="{A06F8D47-BCB8-42CE-8B1A-8A0B82F1FA8B}" destId="{FCDDE9E1-1EE0-4F10-AB12-D8696A6BD733}" srcOrd="0" destOrd="0" presId="urn:microsoft.com/office/officeart/2008/layout/NameandTitleOrganizationalChart"/>
    <dgm:cxn modelId="{B0E5BABD-6486-4B26-8655-5B58380F5183}" srcId="{3C6FE26B-E3E1-45B4-B8E1-C51AA3324D16}" destId="{FBA4E4CC-056F-466B-B8F4-3A484CABD36A}" srcOrd="4" destOrd="0" parTransId="{A06F8D47-BCB8-42CE-8B1A-8A0B82F1FA8B}" sibTransId="{C6F3EE76-88AB-4E3F-985C-9AAC54722DF4}"/>
    <dgm:cxn modelId="{1E8626C5-D009-475E-98E4-A390BE392463}" type="presOf" srcId="{BE41D5DD-DCBC-4B89-A3E9-B6D904D7C83A}" destId="{E9C8D922-0AA6-4859-BB76-D0E6666619F4}" srcOrd="0" destOrd="0" presId="urn:microsoft.com/office/officeart/2008/layout/NameandTitleOrganizationalChart"/>
    <dgm:cxn modelId="{CE484DCA-33CF-4E15-8C3A-59F2CABC25CD}" type="presOf" srcId="{E0D15236-1CBD-444A-A0C1-2E57FD07A43E}" destId="{28635240-83D5-42A4-9E2C-FF056DFBAB73}" srcOrd="1" destOrd="0" presId="urn:microsoft.com/office/officeart/2008/layout/NameandTitleOrganizationalChart"/>
    <dgm:cxn modelId="{84E964CC-CF1A-4D90-AF8C-758937AE7C3C}" type="presOf" srcId="{F5C9FE39-FA12-40CB-85F4-436C241352E9}" destId="{4E30449D-B20C-4520-97FF-4E22B7B0F13E}" srcOrd="0" destOrd="0" presId="urn:microsoft.com/office/officeart/2008/layout/NameandTitleOrganizationalChart"/>
    <dgm:cxn modelId="{45ADFACC-630E-4AB5-9FF4-FD14B1CF4732}" type="presOf" srcId="{E6263D6C-ED10-4403-8D11-34018AD14EA7}" destId="{D31663FE-E5C6-4DF6-8D57-217933FE8B9D}" srcOrd="0" destOrd="0" presId="urn:microsoft.com/office/officeart/2008/layout/NameandTitleOrganizationalChart"/>
    <dgm:cxn modelId="{47DE9CCE-575F-43E8-B10D-F78993B0308B}" type="presOf" srcId="{7691CAE0-4824-436E-A2A7-FC52DF35800F}" destId="{B27AC9CD-6A31-4BD1-BA07-9103F2C8007C}" srcOrd="0" destOrd="0" presId="urn:microsoft.com/office/officeart/2008/layout/NameandTitleOrganizationalChart"/>
    <dgm:cxn modelId="{0F6209E3-3056-4061-81C9-31AA771EC62C}" type="presOf" srcId="{3C6FE26B-E3E1-45B4-B8E1-C51AA3324D16}" destId="{A44C0C5A-BF1E-4359-AF83-C6A091214FEA}" srcOrd="0" destOrd="0" presId="urn:microsoft.com/office/officeart/2008/layout/NameandTitleOrganizationalChart"/>
    <dgm:cxn modelId="{BDD00AE6-41A1-48BA-A51C-2C78AAE9C020}" type="presOf" srcId="{BE41D5DD-DCBC-4B89-A3E9-B6D904D7C83A}" destId="{F51FD57D-B4B2-41ED-94A1-6E1593C0A9C9}" srcOrd="1" destOrd="0" presId="urn:microsoft.com/office/officeart/2008/layout/NameandTitleOrganizationalChart"/>
    <dgm:cxn modelId="{9E7AF2EB-B43A-4A4C-BD3C-093A846AC66F}" type="presOf" srcId="{FBA4E4CC-056F-466B-B8F4-3A484CABD36A}" destId="{456A97F2-F19D-47F1-A60A-6D3A8DB3FEEC}" srcOrd="0" destOrd="0" presId="urn:microsoft.com/office/officeart/2008/layout/NameandTitleOrganizationalChart"/>
    <dgm:cxn modelId="{66F3A0F1-81D3-4684-8183-B869A930E28B}" type="presOf" srcId="{3C6FE26B-E3E1-45B4-B8E1-C51AA3324D16}" destId="{79E70E2F-0A06-4EF4-B4F9-A0B59B05CA40}" srcOrd="1" destOrd="0" presId="urn:microsoft.com/office/officeart/2008/layout/NameandTitleOrganizationalChart"/>
    <dgm:cxn modelId="{7D257E21-7EE3-4258-914B-066C87FA03B6}" type="presParOf" srcId="{88F5757C-7F8F-477A-88E1-504AD5CE38E7}" destId="{C6337D49-AF5C-4D01-ABA9-3060ACEB99EF}" srcOrd="0" destOrd="0" presId="urn:microsoft.com/office/officeart/2008/layout/NameandTitleOrganizationalChart"/>
    <dgm:cxn modelId="{DA43108D-6D2E-4A79-860E-B797D79B8E68}" type="presParOf" srcId="{C6337D49-AF5C-4D01-ABA9-3060ACEB99EF}" destId="{CC956721-B93A-4997-B79A-7BA178DD330A}" srcOrd="0" destOrd="0" presId="urn:microsoft.com/office/officeart/2008/layout/NameandTitleOrganizationalChart"/>
    <dgm:cxn modelId="{BCD31CBB-AB3A-4DC6-8E93-3C02033F5E87}" type="presParOf" srcId="{CC956721-B93A-4997-B79A-7BA178DD330A}" destId="{A44C0C5A-BF1E-4359-AF83-C6A091214FEA}" srcOrd="0" destOrd="0" presId="urn:microsoft.com/office/officeart/2008/layout/NameandTitleOrganizationalChart"/>
    <dgm:cxn modelId="{B4055040-8D57-4FF3-A454-68144C18175F}" type="presParOf" srcId="{CC956721-B93A-4997-B79A-7BA178DD330A}" destId="{4E30449D-B20C-4520-97FF-4E22B7B0F13E}" srcOrd="1" destOrd="0" presId="urn:microsoft.com/office/officeart/2008/layout/NameandTitleOrganizationalChart"/>
    <dgm:cxn modelId="{B1C86DFA-29E3-485B-881C-A155ECFC4FE8}" type="presParOf" srcId="{CC956721-B93A-4997-B79A-7BA178DD330A}" destId="{79E70E2F-0A06-4EF4-B4F9-A0B59B05CA40}" srcOrd="2" destOrd="0" presId="urn:microsoft.com/office/officeart/2008/layout/NameandTitleOrganizationalChart"/>
    <dgm:cxn modelId="{6F9A46A6-FCDF-40DF-B30C-6810688BFDCD}" type="presParOf" srcId="{C6337D49-AF5C-4D01-ABA9-3060ACEB99EF}" destId="{FA6AFB54-3462-458B-9714-FC0BC109375F}" srcOrd="1" destOrd="0" presId="urn:microsoft.com/office/officeart/2008/layout/NameandTitleOrganizationalChart"/>
    <dgm:cxn modelId="{1486102B-3CAA-40C9-BEC2-96C6302C9108}" type="presParOf" srcId="{FA6AFB54-3462-458B-9714-FC0BC109375F}" destId="{D31663FE-E5C6-4DF6-8D57-217933FE8B9D}" srcOrd="0" destOrd="0" presId="urn:microsoft.com/office/officeart/2008/layout/NameandTitleOrganizationalChart"/>
    <dgm:cxn modelId="{8026EA11-1A21-4C17-BB52-FC57B11F2DFF}" type="presParOf" srcId="{FA6AFB54-3462-458B-9714-FC0BC109375F}" destId="{CC474E7B-6454-4994-A1D4-4B43DD545BA8}" srcOrd="1" destOrd="0" presId="urn:microsoft.com/office/officeart/2008/layout/NameandTitleOrganizationalChart"/>
    <dgm:cxn modelId="{524248B8-5436-47E3-97CB-F2C4BF4801DB}" type="presParOf" srcId="{CC474E7B-6454-4994-A1D4-4B43DD545BA8}" destId="{CBD07A55-E51C-4C1D-848B-131021C60E9F}" srcOrd="0" destOrd="0" presId="urn:microsoft.com/office/officeart/2008/layout/NameandTitleOrganizationalChart"/>
    <dgm:cxn modelId="{C8CA0E96-F80B-4307-933C-E6E584682BF5}" type="presParOf" srcId="{CBD07A55-E51C-4C1D-848B-131021C60E9F}" destId="{53E57FE1-EC22-4FA9-827C-C1F4396DFD34}" srcOrd="0" destOrd="0" presId="urn:microsoft.com/office/officeart/2008/layout/NameandTitleOrganizationalChart"/>
    <dgm:cxn modelId="{AD61E14F-64F5-4C41-B915-4D1715059D43}" type="presParOf" srcId="{CBD07A55-E51C-4C1D-848B-131021C60E9F}" destId="{6AFC7349-D6F6-4987-9D5D-8E5A8A2AC6C3}" srcOrd="1" destOrd="0" presId="urn:microsoft.com/office/officeart/2008/layout/NameandTitleOrganizationalChart"/>
    <dgm:cxn modelId="{4CB941CE-2C28-431B-930D-7A9009A2C932}" type="presParOf" srcId="{CBD07A55-E51C-4C1D-848B-131021C60E9F}" destId="{28635240-83D5-42A4-9E2C-FF056DFBAB73}" srcOrd="2" destOrd="0" presId="urn:microsoft.com/office/officeart/2008/layout/NameandTitleOrganizationalChart"/>
    <dgm:cxn modelId="{141B4604-A424-4DE8-8187-F87B00380FDC}" type="presParOf" srcId="{CC474E7B-6454-4994-A1D4-4B43DD545BA8}" destId="{F9A467D4-13F7-417B-9D5D-A150006472AB}" srcOrd="1" destOrd="0" presId="urn:microsoft.com/office/officeart/2008/layout/NameandTitleOrganizationalChart"/>
    <dgm:cxn modelId="{209B44A4-096C-4C2A-B54B-6F4F8A23A0C8}" type="presParOf" srcId="{CC474E7B-6454-4994-A1D4-4B43DD545BA8}" destId="{3AED40B4-D365-4C07-B656-33E599825DA7}" srcOrd="2" destOrd="0" presId="urn:microsoft.com/office/officeart/2008/layout/NameandTitleOrganizationalChart"/>
    <dgm:cxn modelId="{4569FC96-37FB-4C8E-916B-A54845E8821A}" type="presParOf" srcId="{FA6AFB54-3462-458B-9714-FC0BC109375F}" destId="{66651C6A-C52D-4215-A9E6-F79E4A51FF57}" srcOrd="2" destOrd="0" presId="urn:microsoft.com/office/officeart/2008/layout/NameandTitleOrganizationalChart"/>
    <dgm:cxn modelId="{5186144D-110B-4031-B2B0-71887D0B0DB0}" type="presParOf" srcId="{FA6AFB54-3462-458B-9714-FC0BC109375F}" destId="{72D906E6-2F51-47E6-924D-985F7742B827}" srcOrd="3" destOrd="0" presId="urn:microsoft.com/office/officeart/2008/layout/NameandTitleOrganizationalChart"/>
    <dgm:cxn modelId="{A0989F1F-0411-4C5A-809D-2B5A1911365E}" type="presParOf" srcId="{72D906E6-2F51-47E6-924D-985F7742B827}" destId="{3D61D8E3-D824-49A9-B229-B79A260CED44}" srcOrd="0" destOrd="0" presId="urn:microsoft.com/office/officeart/2008/layout/NameandTitleOrganizationalChart"/>
    <dgm:cxn modelId="{94A38692-C2BD-499F-ABE1-3CADD8B9D9FB}" type="presParOf" srcId="{3D61D8E3-D824-49A9-B229-B79A260CED44}" destId="{E9C8D922-0AA6-4859-BB76-D0E6666619F4}" srcOrd="0" destOrd="0" presId="urn:microsoft.com/office/officeart/2008/layout/NameandTitleOrganizationalChart"/>
    <dgm:cxn modelId="{CF831937-4DA3-4C32-B2AF-5B6A3F570B38}" type="presParOf" srcId="{3D61D8E3-D824-49A9-B229-B79A260CED44}" destId="{ED2ACDCF-96DC-49D3-BD8E-4E538D20CA1C}" srcOrd="1" destOrd="0" presId="urn:microsoft.com/office/officeart/2008/layout/NameandTitleOrganizationalChart"/>
    <dgm:cxn modelId="{1F75CFA5-8D49-454E-8391-0EEF30D7DA46}" type="presParOf" srcId="{3D61D8E3-D824-49A9-B229-B79A260CED44}" destId="{F51FD57D-B4B2-41ED-94A1-6E1593C0A9C9}" srcOrd="2" destOrd="0" presId="urn:microsoft.com/office/officeart/2008/layout/NameandTitleOrganizationalChart"/>
    <dgm:cxn modelId="{314077EA-AAB9-4F4D-B928-7BDAFAD24A0F}" type="presParOf" srcId="{72D906E6-2F51-47E6-924D-985F7742B827}" destId="{F426896D-48D0-4024-9569-5A40A79DA8BC}" srcOrd="1" destOrd="0" presId="urn:microsoft.com/office/officeart/2008/layout/NameandTitleOrganizationalChart"/>
    <dgm:cxn modelId="{3679139C-DEE8-455A-B949-22C62D5009EB}" type="presParOf" srcId="{72D906E6-2F51-47E6-924D-985F7742B827}" destId="{11428C67-B4D1-4D3D-B566-A50C93D55F61}" srcOrd="2" destOrd="0" presId="urn:microsoft.com/office/officeart/2008/layout/NameandTitleOrganizationalChart"/>
    <dgm:cxn modelId="{ABCD0051-79C8-4F82-A01D-A0AABE28FC4F}" type="presParOf" srcId="{FA6AFB54-3462-458B-9714-FC0BC109375F}" destId="{3E96851F-252D-4DEA-999A-718F34E04E25}" srcOrd="4" destOrd="0" presId="urn:microsoft.com/office/officeart/2008/layout/NameandTitleOrganizationalChart"/>
    <dgm:cxn modelId="{611B29C6-098B-4EA9-A826-C3E2437529C6}" type="presParOf" srcId="{FA6AFB54-3462-458B-9714-FC0BC109375F}" destId="{0D4EB870-3F50-4263-8DE6-FB94133B735E}" srcOrd="5" destOrd="0" presId="urn:microsoft.com/office/officeart/2008/layout/NameandTitleOrganizationalChart"/>
    <dgm:cxn modelId="{019E4AEB-7528-4115-934F-8096A55F0187}" type="presParOf" srcId="{0D4EB870-3F50-4263-8DE6-FB94133B735E}" destId="{31E8FB12-83D1-4788-871D-2BBDB3001EF6}" srcOrd="0" destOrd="0" presId="urn:microsoft.com/office/officeart/2008/layout/NameandTitleOrganizationalChart"/>
    <dgm:cxn modelId="{A01E5B06-01E3-4996-8226-D56DCB4D0693}" type="presParOf" srcId="{31E8FB12-83D1-4788-871D-2BBDB3001EF6}" destId="{AD468D2E-C4A0-46E2-8BB7-71255A037CE3}" srcOrd="0" destOrd="0" presId="urn:microsoft.com/office/officeart/2008/layout/NameandTitleOrganizationalChart"/>
    <dgm:cxn modelId="{FA42FCBD-EC17-4F27-9FE8-907C64419DBC}" type="presParOf" srcId="{31E8FB12-83D1-4788-871D-2BBDB3001EF6}" destId="{60558EC8-F1C7-4702-96A3-B12A98300812}" srcOrd="1" destOrd="0" presId="urn:microsoft.com/office/officeart/2008/layout/NameandTitleOrganizationalChart"/>
    <dgm:cxn modelId="{862625D1-A8BD-43A3-B6CD-3F70F8E565E5}" type="presParOf" srcId="{31E8FB12-83D1-4788-871D-2BBDB3001EF6}" destId="{07CB4C92-CE8C-498F-8E02-26CF9C135455}" srcOrd="2" destOrd="0" presId="urn:microsoft.com/office/officeart/2008/layout/NameandTitleOrganizationalChart"/>
    <dgm:cxn modelId="{0EBD4789-4474-4053-A723-5B071B644885}" type="presParOf" srcId="{0D4EB870-3F50-4263-8DE6-FB94133B735E}" destId="{C20E8628-ADF5-4CC9-835A-654D87E295AF}" srcOrd="1" destOrd="0" presId="urn:microsoft.com/office/officeart/2008/layout/NameandTitleOrganizationalChart"/>
    <dgm:cxn modelId="{F9E30F47-4B62-4917-AAD7-35674172671B}" type="presParOf" srcId="{0D4EB870-3F50-4263-8DE6-FB94133B735E}" destId="{D96EB5EF-AE5E-4A6C-A9DB-5F8A49B46C26}" srcOrd="2" destOrd="0" presId="urn:microsoft.com/office/officeart/2008/layout/NameandTitleOrganizationalChart"/>
    <dgm:cxn modelId="{D7A57223-094A-475D-A196-26433AB57E93}" type="presParOf" srcId="{FA6AFB54-3462-458B-9714-FC0BC109375F}" destId="{FCDDE9E1-1EE0-4F10-AB12-D8696A6BD733}" srcOrd="6" destOrd="0" presId="urn:microsoft.com/office/officeart/2008/layout/NameandTitleOrganizationalChart"/>
    <dgm:cxn modelId="{1A8A012E-EA32-4FCD-87E1-150D5E030875}" type="presParOf" srcId="{FA6AFB54-3462-458B-9714-FC0BC109375F}" destId="{D38EC065-6646-431B-9D3C-40F7ED74B470}" srcOrd="7" destOrd="0" presId="urn:microsoft.com/office/officeart/2008/layout/NameandTitleOrganizationalChart"/>
    <dgm:cxn modelId="{E9CAD8CC-45DE-4C29-907E-00431D0AE739}" type="presParOf" srcId="{D38EC065-6646-431B-9D3C-40F7ED74B470}" destId="{60A214D8-BD7D-4CCE-A190-BEA0D0E36A28}" srcOrd="0" destOrd="0" presId="urn:microsoft.com/office/officeart/2008/layout/NameandTitleOrganizationalChart"/>
    <dgm:cxn modelId="{23304116-5E97-406C-B6D3-766D69C6D154}" type="presParOf" srcId="{60A214D8-BD7D-4CCE-A190-BEA0D0E36A28}" destId="{456A97F2-F19D-47F1-A60A-6D3A8DB3FEEC}" srcOrd="0" destOrd="0" presId="urn:microsoft.com/office/officeart/2008/layout/NameandTitleOrganizationalChart"/>
    <dgm:cxn modelId="{94E9D8CA-6C05-434C-B4A2-FA4C9D364663}" type="presParOf" srcId="{60A214D8-BD7D-4CCE-A190-BEA0D0E36A28}" destId="{0AA3310F-47A7-4E2C-9CB7-F1224DB28DCF}" srcOrd="1" destOrd="0" presId="urn:microsoft.com/office/officeart/2008/layout/NameandTitleOrganizationalChart"/>
    <dgm:cxn modelId="{25D45D39-16B2-4755-A344-572B7B8C855C}" type="presParOf" srcId="{60A214D8-BD7D-4CCE-A190-BEA0D0E36A28}" destId="{2CB0BAD0-86B6-4BF3-95CD-5B42AC2AB35B}" srcOrd="2" destOrd="0" presId="urn:microsoft.com/office/officeart/2008/layout/NameandTitleOrganizationalChart"/>
    <dgm:cxn modelId="{09D7E16D-0A59-4516-9F2C-8F08A4F85053}" type="presParOf" srcId="{D38EC065-6646-431B-9D3C-40F7ED74B470}" destId="{B90A914A-659B-4F33-811E-6F3912542463}" srcOrd="1" destOrd="0" presId="urn:microsoft.com/office/officeart/2008/layout/NameandTitleOrganizationalChart"/>
    <dgm:cxn modelId="{DA77AE30-CB42-43E7-B3EF-12B31E118CAA}" type="presParOf" srcId="{D38EC065-6646-431B-9D3C-40F7ED74B470}" destId="{1DCE7807-FCC1-40EC-A6D2-F3E2CEB265D8}" srcOrd="2" destOrd="0" presId="urn:microsoft.com/office/officeart/2008/layout/NameandTitleOrganizationalChart"/>
    <dgm:cxn modelId="{09717419-20FD-4324-B6D9-FC8267DAE2DD}" type="presParOf" srcId="{C6337D49-AF5C-4D01-ABA9-3060ACEB99EF}" destId="{51FF8690-4311-4C34-8940-8C2E40405F83}" srcOrd="2" destOrd="0" presId="urn:microsoft.com/office/officeart/2008/layout/NameandTitleOrganizationalChart"/>
    <dgm:cxn modelId="{5099E834-2F29-40FE-8FD7-3D3FADB7A16A}" type="presParOf" srcId="{51FF8690-4311-4C34-8940-8C2E40405F83}" destId="{6418B5F3-D3B8-4987-9B59-D7371F9EA0B6}" srcOrd="0" destOrd="0" presId="urn:microsoft.com/office/officeart/2008/layout/NameandTitleOrganizationalChart"/>
    <dgm:cxn modelId="{4847A2E6-60CF-42CF-B9CA-E567E310E831}" type="presParOf" srcId="{51FF8690-4311-4C34-8940-8C2E40405F83}" destId="{1D4F7661-E89F-4D50-8956-5EED5AB98DDB}" srcOrd="1" destOrd="0" presId="urn:microsoft.com/office/officeart/2008/layout/NameandTitleOrganizationalChart"/>
    <dgm:cxn modelId="{4CE0F872-06E0-4D22-96DC-E2FB85836705}" type="presParOf" srcId="{1D4F7661-E89F-4D50-8956-5EED5AB98DDB}" destId="{0387C942-9263-45A5-B014-6F5E80361064}" srcOrd="0" destOrd="0" presId="urn:microsoft.com/office/officeart/2008/layout/NameandTitleOrganizationalChart"/>
    <dgm:cxn modelId="{DE63FE66-D32C-4EF8-A94D-5D53DB314F7F}" type="presParOf" srcId="{0387C942-9263-45A5-B014-6F5E80361064}" destId="{B27AC9CD-6A31-4BD1-BA07-9103F2C8007C}" srcOrd="0" destOrd="0" presId="urn:microsoft.com/office/officeart/2008/layout/NameandTitleOrganizationalChart"/>
    <dgm:cxn modelId="{DA22B261-B9CF-4403-AF3A-C829C0EE4AE7}" type="presParOf" srcId="{0387C942-9263-45A5-B014-6F5E80361064}" destId="{29B74E98-6314-46DD-BAB7-FB75426F1C9B}" srcOrd="1" destOrd="0" presId="urn:microsoft.com/office/officeart/2008/layout/NameandTitleOrganizationalChart"/>
    <dgm:cxn modelId="{0B8AC1F5-13B2-4724-A5EE-9F8F763F89E7}" type="presParOf" srcId="{0387C942-9263-45A5-B014-6F5E80361064}" destId="{17AE076F-3680-47F1-83C1-CA230ED415D9}" srcOrd="2" destOrd="0" presId="urn:microsoft.com/office/officeart/2008/layout/NameandTitleOrganizationalChart"/>
    <dgm:cxn modelId="{1E505BD3-8555-41DA-9138-9CAF0BFD579C}" type="presParOf" srcId="{1D4F7661-E89F-4D50-8956-5EED5AB98DDB}" destId="{CB598FA4-6BB2-461C-86A9-58C27E0D30D4}" srcOrd="1" destOrd="0" presId="urn:microsoft.com/office/officeart/2008/layout/NameandTitleOrganizationalChart"/>
    <dgm:cxn modelId="{28E05B0C-9185-46DE-8DB1-EAAB692C99F9}" type="presParOf" srcId="{1D4F7661-E89F-4D50-8956-5EED5AB98DDB}" destId="{60388AEA-87DB-4564-81FA-520974987308}" srcOrd="2" destOrd="0" presId="urn:microsoft.com/office/officeart/2008/layout/NameandTitleOrganizational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18B5F3-D3B8-4987-9B59-D7371F9EA0B6}">
      <dsp:nvSpPr>
        <dsp:cNvPr id="0" name=""/>
        <dsp:cNvSpPr/>
      </dsp:nvSpPr>
      <dsp:spPr>
        <a:xfrm>
          <a:off x="2455006" y="563147"/>
          <a:ext cx="1698155" cy="186326"/>
        </a:xfrm>
        <a:custGeom>
          <a:avLst/>
          <a:gdLst/>
          <a:ahLst/>
          <a:cxnLst/>
          <a:rect l="0" t="0" r="0" b="0"/>
          <a:pathLst>
            <a:path>
              <a:moveTo>
                <a:pt x="1698155" y="0"/>
              </a:moveTo>
              <a:lnTo>
                <a:pt x="1698155" y="186326"/>
              </a:lnTo>
              <a:lnTo>
                <a:pt x="0" y="18632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DDE9E1-1EE0-4F10-AB12-D8696A6BD733}">
      <dsp:nvSpPr>
        <dsp:cNvPr id="0" name=""/>
        <dsp:cNvSpPr/>
      </dsp:nvSpPr>
      <dsp:spPr>
        <a:xfrm>
          <a:off x="4107441" y="563147"/>
          <a:ext cx="91440" cy="1022203"/>
        </a:xfrm>
        <a:custGeom>
          <a:avLst/>
          <a:gdLst/>
          <a:ahLst/>
          <a:cxnLst/>
          <a:rect l="0" t="0" r="0" b="0"/>
          <a:pathLst>
            <a:path>
              <a:moveTo>
                <a:pt x="45720" y="0"/>
              </a:moveTo>
              <a:lnTo>
                <a:pt x="45720" y="835127"/>
              </a:lnTo>
              <a:lnTo>
                <a:pt x="55210" y="835127"/>
              </a:lnTo>
              <a:lnTo>
                <a:pt x="55210" y="1022203"/>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96851F-252D-4DEA-999A-718F34E04E25}">
      <dsp:nvSpPr>
        <dsp:cNvPr id="0" name=""/>
        <dsp:cNvSpPr/>
      </dsp:nvSpPr>
      <dsp:spPr>
        <a:xfrm>
          <a:off x="4153161" y="563147"/>
          <a:ext cx="1451615" cy="2249973"/>
        </a:xfrm>
        <a:custGeom>
          <a:avLst/>
          <a:gdLst/>
          <a:ahLst/>
          <a:cxnLst/>
          <a:rect l="0" t="0" r="0" b="0"/>
          <a:pathLst>
            <a:path>
              <a:moveTo>
                <a:pt x="0" y="0"/>
              </a:moveTo>
              <a:lnTo>
                <a:pt x="0" y="2062896"/>
              </a:lnTo>
              <a:lnTo>
                <a:pt x="1451615" y="2062896"/>
              </a:lnTo>
              <a:lnTo>
                <a:pt x="1451615" y="2249973"/>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651C6A-C52D-4215-A9E6-F79E4A51FF57}">
      <dsp:nvSpPr>
        <dsp:cNvPr id="0" name=""/>
        <dsp:cNvSpPr/>
      </dsp:nvSpPr>
      <dsp:spPr>
        <a:xfrm>
          <a:off x="4153161" y="563147"/>
          <a:ext cx="2416113" cy="792644"/>
        </a:xfrm>
        <a:custGeom>
          <a:avLst/>
          <a:gdLst/>
          <a:ahLst/>
          <a:cxnLst/>
          <a:rect l="0" t="0" r="0" b="0"/>
          <a:pathLst>
            <a:path>
              <a:moveTo>
                <a:pt x="0" y="0"/>
              </a:moveTo>
              <a:lnTo>
                <a:pt x="0" y="605568"/>
              </a:lnTo>
              <a:lnTo>
                <a:pt x="2416113" y="605568"/>
              </a:lnTo>
              <a:lnTo>
                <a:pt x="2416113" y="792644"/>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1663FE-E5C6-4DF6-8D57-217933FE8B9D}">
      <dsp:nvSpPr>
        <dsp:cNvPr id="0" name=""/>
        <dsp:cNvSpPr/>
      </dsp:nvSpPr>
      <dsp:spPr>
        <a:xfrm>
          <a:off x="2470476" y="563147"/>
          <a:ext cx="1682684" cy="2262264"/>
        </a:xfrm>
        <a:custGeom>
          <a:avLst/>
          <a:gdLst/>
          <a:ahLst/>
          <a:cxnLst/>
          <a:rect l="0" t="0" r="0" b="0"/>
          <a:pathLst>
            <a:path>
              <a:moveTo>
                <a:pt x="1682684" y="0"/>
              </a:moveTo>
              <a:lnTo>
                <a:pt x="1682684" y="2075187"/>
              </a:lnTo>
              <a:lnTo>
                <a:pt x="0" y="2075187"/>
              </a:lnTo>
              <a:lnTo>
                <a:pt x="0" y="2262264"/>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4C0C5A-BF1E-4359-AF83-C6A091214FEA}">
      <dsp:nvSpPr>
        <dsp:cNvPr id="0" name=""/>
        <dsp:cNvSpPr/>
      </dsp:nvSpPr>
      <dsp:spPr>
        <a:xfrm>
          <a:off x="3378900" y="189977"/>
          <a:ext cx="1548522" cy="37316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113137" numCol="1" spcCol="1270" anchor="ctr" anchorCtr="0">
          <a:noAutofit/>
        </a:bodyPr>
        <a:lstStyle/>
        <a:p>
          <a:pPr marL="0" lvl="0" indent="0" algn="ctr" defTabSz="466725">
            <a:lnSpc>
              <a:spcPct val="90000"/>
            </a:lnSpc>
            <a:spcBef>
              <a:spcPct val="0"/>
            </a:spcBef>
            <a:spcAft>
              <a:spcPct val="35000"/>
            </a:spcAft>
            <a:buNone/>
          </a:pPr>
          <a:r>
            <a:rPr lang="fr-CA" sz="1050" kern="1200"/>
            <a:t>Directeur</a:t>
          </a:r>
        </a:p>
      </dsp:txBody>
      <dsp:txXfrm>
        <a:off x="3378900" y="189977"/>
        <a:ext cx="1548522" cy="373169"/>
      </dsp:txXfrm>
    </dsp:sp>
    <dsp:sp modelId="{4E30449D-B20C-4520-97FF-4E22B7B0F13E}">
      <dsp:nvSpPr>
        <dsp:cNvPr id="0" name=""/>
        <dsp:cNvSpPr/>
      </dsp:nvSpPr>
      <dsp:spPr>
        <a:xfrm>
          <a:off x="3940664" y="438293"/>
          <a:ext cx="1393670" cy="267252"/>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r>
            <a:rPr lang="fr-CA" sz="900" kern="1200"/>
            <a:t>Temps plein : 37,5 heures /semaine</a:t>
          </a:r>
        </a:p>
      </dsp:txBody>
      <dsp:txXfrm>
        <a:off x="3940664" y="438293"/>
        <a:ext cx="1393670" cy="267252"/>
      </dsp:txXfrm>
    </dsp:sp>
    <dsp:sp modelId="{53E57FE1-EC22-4FA9-827C-C1F4396DFD34}">
      <dsp:nvSpPr>
        <dsp:cNvPr id="0" name=""/>
        <dsp:cNvSpPr/>
      </dsp:nvSpPr>
      <dsp:spPr>
        <a:xfrm>
          <a:off x="1696215" y="2825411"/>
          <a:ext cx="1548522" cy="801756"/>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113137" numCol="1" spcCol="1270" anchor="ctr" anchorCtr="0">
          <a:noAutofit/>
        </a:bodyPr>
        <a:lstStyle/>
        <a:p>
          <a:pPr marL="0" lvl="0" indent="0" algn="ctr" defTabSz="533400">
            <a:lnSpc>
              <a:spcPct val="90000"/>
            </a:lnSpc>
            <a:spcBef>
              <a:spcPct val="0"/>
            </a:spcBef>
            <a:spcAft>
              <a:spcPct val="35000"/>
            </a:spcAft>
            <a:buNone/>
          </a:pPr>
          <a:r>
            <a:rPr lang="fr-CA" sz="1200" kern="1200"/>
            <a:t>Capitaine - Logistique et support aux opérations</a:t>
          </a:r>
        </a:p>
      </dsp:txBody>
      <dsp:txXfrm>
        <a:off x="1696215" y="2825411"/>
        <a:ext cx="1548522" cy="801756"/>
      </dsp:txXfrm>
    </dsp:sp>
    <dsp:sp modelId="{6AFC7349-D6F6-4987-9D5D-8E5A8A2AC6C3}">
      <dsp:nvSpPr>
        <dsp:cNvPr id="0" name=""/>
        <dsp:cNvSpPr/>
      </dsp:nvSpPr>
      <dsp:spPr>
        <a:xfrm>
          <a:off x="2178095" y="3498203"/>
          <a:ext cx="1393670" cy="267252"/>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r>
            <a:rPr lang="fr-CA" sz="900" kern="1200"/>
            <a:t>Temps partiel : 10 heures /semaine</a:t>
          </a:r>
        </a:p>
      </dsp:txBody>
      <dsp:txXfrm>
        <a:off x="2178095" y="3498203"/>
        <a:ext cx="1393670" cy="267252"/>
      </dsp:txXfrm>
    </dsp:sp>
    <dsp:sp modelId="{E9C8D922-0AA6-4859-BB76-D0E6666619F4}">
      <dsp:nvSpPr>
        <dsp:cNvPr id="0" name=""/>
        <dsp:cNvSpPr/>
      </dsp:nvSpPr>
      <dsp:spPr>
        <a:xfrm>
          <a:off x="5795014" y="1355792"/>
          <a:ext cx="1548522" cy="801756"/>
        </a:xfrm>
        <a:prstGeom prst="rect">
          <a:avLst/>
        </a:prstGeom>
        <a:gradFill rotWithShape="0">
          <a:gsLst>
            <a:gs pos="0">
              <a:schemeClr val="accent2">
                <a:hueOff val="1560506"/>
                <a:satOff val="-1946"/>
                <a:lumOff val="458"/>
                <a:alphaOff val="0"/>
                <a:tint val="50000"/>
                <a:satMod val="300000"/>
              </a:schemeClr>
            </a:gs>
            <a:gs pos="35000">
              <a:schemeClr val="accent2">
                <a:hueOff val="1560506"/>
                <a:satOff val="-1946"/>
                <a:lumOff val="458"/>
                <a:alphaOff val="0"/>
                <a:tint val="37000"/>
                <a:satMod val="300000"/>
              </a:schemeClr>
            </a:gs>
            <a:gs pos="100000">
              <a:schemeClr val="accent2">
                <a:hueOff val="1560506"/>
                <a:satOff val="-1946"/>
                <a:lumOff val="45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113137" numCol="1" spcCol="1270" anchor="ctr" anchorCtr="0">
          <a:noAutofit/>
        </a:bodyPr>
        <a:lstStyle/>
        <a:p>
          <a:pPr marL="0" lvl="0" indent="0" algn="ctr" defTabSz="533400">
            <a:lnSpc>
              <a:spcPct val="90000"/>
            </a:lnSpc>
            <a:spcBef>
              <a:spcPct val="0"/>
            </a:spcBef>
            <a:spcAft>
              <a:spcPct val="35000"/>
            </a:spcAft>
            <a:buNone/>
          </a:pPr>
          <a:r>
            <a:rPr lang="fr-CA" sz="1200" kern="1200"/>
            <a:t>Capitaine - Division gestion des risques</a:t>
          </a:r>
        </a:p>
      </dsp:txBody>
      <dsp:txXfrm>
        <a:off x="5795014" y="1355792"/>
        <a:ext cx="1548522" cy="801756"/>
      </dsp:txXfrm>
    </dsp:sp>
    <dsp:sp modelId="{ED2ACDCF-96DC-49D3-BD8E-4E538D20CA1C}">
      <dsp:nvSpPr>
        <dsp:cNvPr id="0" name=""/>
        <dsp:cNvSpPr/>
      </dsp:nvSpPr>
      <dsp:spPr>
        <a:xfrm>
          <a:off x="6271679" y="2031021"/>
          <a:ext cx="1393670" cy="267252"/>
        </a:xfrm>
        <a:prstGeom prst="rect">
          <a:avLst/>
        </a:prstGeom>
        <a:solidFill>
          <a:schemeClr val="lt1">
            <a:alpha val="90000"/>
            <a:hueOff val="0"/>
            <a:satOff val="0"/>
            <a:lumOff val="0"/>
            <a:alphaOff val="0"/>
          </a:schemeClr>
        </a:solidFill>
        <a:ln w="9525" cap="flat" cmpd="sng" algn="ctr">
          <a:solidFill>
            <a:schemeClr val="accent2">
              <a:hueOff val="1560506"/>
              <a:satOff val="-1946"/>
              <a:lumOff val="45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r>
            <a:rPr lang="fr-CA" sz="900" kern="1200"/>
            <a:t>Temps plein : 37,5 heures /semaine</a:t>
          </a:r>
        </a:p>
      </dsp:txBody>
      <dsp:txXfrm>
        <a:off x="6271679" y="2031021"/>
        <a:ext cx="1393670" cy="267252"/>
      </dsp:txXfrm>
    </dsp:sp>
    <dsp:sp modelId="{AD468D2E-C4A0-46E2-8BB7-71255A037CE3}">
      <dsp:nvSpPr>
        <dsp:cNvPr id="0" name=""/>
        <dsp:cNvSpPr/>
      </dsp:nvSpPr>
      <dsp:spPr>
        <a:xfrm>
          <a:off x="4830516" y="2813120"/>
          <a:ext cx="1548522" cy="801756"/>
        </a:xfrm>
        <a:prstGeom prst="rect">
          <a:avLst/>
        </a:prstGeom>
        <a:gradFill rotWithShape="0">
          <a:gsLst>
            <a:gs pos="0">
              <a:schemeClr val="accent2">
                <a:hueOff val="3121013"/>
                <a:satOff val="-3893"/>
                <a:lumOff val="915"/>
                <a:alphaOff val="0"/>
                <a:tint val="50000"/>
                <a:satMod val="300000"/>
              </a:schemeClr>
            </a:gs>
            <a:gs pos="35000">
              <a:schemeClr val="accent2">
                <a:hueOff val="3121013"/>
                <a:satOff val="-3893"/>
                <a:lumOff val="915"/>
                <a:alphaOff val="0"/>
                <a:tint val="37000"/>
                <a:satMod val="300000"/>
              </a:schemeClr>
            </a:gs>
            <a:gs pos="100000">
              <a:schemeClr val="accent2">
                <a:hueOff val="3121013"/>
                <a:satOff val="-3893"/>
                <a:lumOff val="91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113137" numCol="1" spcCol="1270" anchor="ctr" anchorCtr="0">
          <a:noAutofit/>
        </a:bodyPr>
        <a:lstStyle/>
        <a:p>
          <a:pPr marL="0" lvl="0" indent="0" algn="ctr" defTabSz="533400">
            <a:lnSpc>
              <a:spcPct val="90000"/>
            </a:lnSpc>
            <a:spcBef>
              <a:spcPct val="0"/>
            </a:spcBef>
            <a:spcAft>
              <a:spcPct val="35000"/>
            </a:spcAft>
            <a:buNone/>
          </a:pPr>
          <a:r>
            <a:rPr lang="fr-CA" sz="1200" kern="1200"/>
            <a:t>Capitaine - Formation</a:t>
          </a:r>
        </a:p>
      </dsp:txBody>
      <dsp:txXfrm>
        <a:off x="4830516" y="2813120"/>
        <a:ext cx="1548522" cy="801756"/>
      </dsp:txXfrm>
    </dsp:sp>
    <dsp:sp modelId="{60558EC8-F1C7-4702-96A3-B12A98300812}">
      <dsp:nvSpPr>
        <dsp:cNvPr id="0" name=""/>
        <dsp:cNvSpPr/>
      </dsp:nvSpPr>
      <dsp:spPr>
        <a:xfrm>
          <a:off x="5312399" y="3473605"/>
          <a:ext cx="1393670" cy="267252"/>
        </a:xfrm>
        <a:prstGeom prst="rect">
          <a:avLst/>
        </a:prstGeom>
        <a:solidFill>
          <a:schemeClr val="lt1">
            <a:alpha val="90000"/>
            <a:hueOff val="0"/>
            <a:satOff val="0"/>
            <a:lumOff val="0"/>
            <a:alphaOff val="0"/>
          </a:schemeClr>
        </a:solidFill>
        <a:ln w="9525" cap="flat" cmpd="sng" algn="ctr">
          <a:solidFill>
            <a:schemeClr val="accent2">
              <a:hueOff val="3121013"/>
              <a:satOff val="-3893"/>
              <a:lumOff val="91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r>
            <a:rPr lang="fr-CA" sz="900" kern="1200"/>
            <a:t>Temps partiel  : 10 heures    / semaine</a:t>
          </a:r>
        </a:p>
      </dsp:txBody>
      <dsp:txXfrm>
        <a:off x="5312399" y="3473605"/>
        <a:ext cx="1393670" cy="267252"/>
      </dsp:txXfrm>
    </dsp:sp>
    <dsp:sp modelId="{456A97F2-F19D-47F1-A60A-6D3A8DB3FEEC}">
      <dsp:nvSpPr>
        <dsp:cNvPr id="0" name=""/>
        <dsp:cNvSpPr/>
      </dsp:nvSpPr>
      <dsp:spPr>
        <a:xfrm>
          <a:off x="3056078" y="1585351"/>
          <a:ext cx="2213148" cy="489031"/>
        </a:xfrm>
        <a:prstGeom prst="rect">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113137" numCol="1" spcCol="1270" anchor="ctr" anchorCtr="0">
          <a:noAutofit/>
        </a:bodyPr>
        <a:lstStyle/>
        <a:p>
          <a:pPr marL="0" lvl="0" indent="0" algn="ctr" defTabSz="488950">
            <a:lnSpc>
              <a:spcPct val="90000"/>
            </a:lnSpc>
            <a:spcBef>
              <a:spcPct val="0"/>
            </a:spcBef>
            <a:spcAft>
              <a:spcPct val="35000"/>
            </a:spcAft>
            <a:buNone/>
          </a:pPr>
          <a:r>
            <a:rPr lang="fr-CA" sz="1100" kern="1200"/>
            <a:t>Chef aux opérations</a:t>
          </a:r>
        </a:p>
      </dsp:txBody>
      <dsp:txXfrm>
        <a:off x="3056078" y="1585351"/>
        <a:ext cx="2213148" cy="489031"/>
      </dsp:txXfrm>
    </dsp:sp>
    <dsp:sp modelId="{0AA3310F-47A7-4E2C-9CB7-F1224DB28DCF}">
      <dsp:nvSpPr>
        <dsp:cNvPr id="0" name=""/>
        <dsp:cNvSpPr/>
      </dsp:nvSpPr>
      <dsp:spPr>
        <a:xfrm>
          <a:off x="4133063" y="2007066"/>
          <a:ext cx="1393670" cy="267252"/>
        </a:xfrm>
        <a:prstGeom prst="rect">
          <a:avLst/>
        </a:prstGeom>
        <a:solidFill>
          <a:schemeClr val="lt1">
            <a:alpha val="90000"/>
            <a:hueOff val="0"/>
            <a:satOff val="0"/>
            <a:lumOff val="0"/>
            <a:alphaOff val="0"/>
          </a:schemeClr>
        </a:solidFill>
        <a:ln w="9525" cap="flat" cmpd="sng" algn="ctr">
          <a:solidFill>
            <a:schemeClr val="accent2">
              <a:hueOff val="4681519"/>
              <a:satOff val="-5839"/>
              <a:lumOff val="137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r>
            <a:rPr lang="fr-CA" sz="900" kern="1200"/>
            <a:t>Temps partiel : 12 heures /semaine</a:t>
          </a:r>
        </a:p>
      </dsp:txBody>
      <dsp:txXfrm>
        <a:off x="4133063" y="2007066"/>
        <a:ext cx="1393670" cy="267252"/>
      </dsp:txXfrm>
    </dsp:sp>
    <dsp:sp modelId="{B27AC9CD-6A31-4BD1-BA07-9103F2C8007C}">
      <dsp:nvSpPr>
        <dsp:cNvPr id="0" name=""/>
        <dsp:cNvSpPr/>
      </dsp:nvSpPr>
      <dsp:spPr>
        <a:xfrm>
          <a:off x="906483" y="424040"/>
          <a:ext cx="1548522" cy="650865"/>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113137" numCol="1" spcCol="1270" anchor="ctr" anchorCtr="0">
          <a:noAutofit/>
        </a:bodyPr>
        <a:lstStyle/>
        <a:p>
          <a:pPr marL="0" lvl="0" indent="0" algn="ctr" defTabSz="533400">
            <a:lnSpc>
              <a:spcPct val="90000"/>
            </a:lnSpc>
            <a:spcBef>
              <a:spcPct val="0"/>
            </a:spcBef>
            <a:spcAft>
              <a:spcPct val="35000"/>
            </a:spcAft>
            <a:buNone/>
          </a:pPr>
          <a:r>
            <a:rPr lang="fr-CA" sz="1200" kern="1200"/>
            <a:t>Adjointe administrative</a:t>
          </a:r>
          <a:endParaRPr lang="fr-CA" sz="1400" kern="1200"/>
        </a:p>
      </dsp:txBody>
      <dsp:txXfrm>
        <a:off x="906483" y="424040"/>
        <a:ext cx="1548522" cy="650865"/>
      </dsp:txXfrm>
    </dsp:sp>
    <dsp:sp modelId="{29B74E98-6314-46DD-BAB7-FB75426F1C9B}">
      <dsp:nvSpPr>
        <dsp:cNvPr id="0" name=""/>
        <dsp:cNvSpPr/>
      </dsp:nvSpPr>
      <dsp:spPr>
        <a:xfrm>
          <a:off x="1378590" y="888630"/>
          <a:ext cx="1393670" cy="267252"/>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r>
            <a:rPr lang="fr-CA" sz="900" kern="1200"/>
            <a:t>horaire de 24 heures /semaine</a:t>
          </a:r>
        </a:p>
      </dsp:txBody>
      <dsp:txXfrm>
        <a:off x="1378590" y="888630"/>
        <a:ext cx="1393670" cy="267252"/>
      </dsp:txXfrm>
    </dsp:sp>
  </dsp:spTree>
</dsp:drawing>
</file>

<file path=ppt/diagrams/layout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2" y="0"/>
            <a:ext cx="4002019" cy="347624"/>
          </a:xfrm>
          <a:prstGeom prst="rect">
            <a:avLst/>
          </a:prstGeom>
        </p:spPr>
        <p:txBody>
          <a:bodyPr vert="horz" lIns="90758" tIns="45379" rIns="90758" bIns="45379" rtlCol="0"/>
          <a:lstStyle>
            <a:lvl1pPr algn="l">
              <a:defRPr sz="1200"/>
            </a:lvl1pPr>
          </a:lstStyle>
          <a:p>
            <a:endParaRPr lang="fr-CA"/>
          </a:p>
        </p:txBody>
      </p:sp>
      <p:sp>
        <p:nvSpPr>
          <p:cNvPr id="3" name="Espace réservé de la date 2"/>
          <p:cNvSpPr>
            <a:spLocks noGrp="1"/>
          </p:cNvSpPr>
          <p:nvPr>
            <p:ph type="dt" sz="quarter" idx="1"/>
          </p:nvPr>
        </p:nvSpPr>
        <p:spPr>
          <a:xfrm>
            <a:off x="5231949" y="0"/>
            <a:ext cx="4002019" cy="347624"/>
          </a:xfrm>
          <a:prstGeom prst="rect">
            <a:avLst/>
          </a:prstGeom>
        </p:spPr>
        <p:txBody>
          <a:bodyPr vert="horz" lIns="90758" tIns="45379" rIns="90758" bIns="45379" rtlCol="0"/>
          <a:lstStyle>
            <a:lvl1pPr algn="r">
              <a:defRPr sz="1200"/>
            </a:lvl1pPr>
          </a:lstStyle>
          <a:p>
            <a:fld id="{6942EE58-EBDF-430B-97CF-041C529ED265}" type="datetimeFigureOut">
              <a:rPr lang="fr-CA" smtClean="0"/>
              <a:t>2018-02-13</a:t>
            </a:fld>
            <a:endParaRPr lang="fr-CA"/>
          </a:p>
        </p:txBody>
      </p:sp>
      <p:sp>
        <p:nvSpPr>
          <p:cNvPr id="4" name="Espace réservé du pied de page 3"/>
          <p:cNvSpPr>
            <a:spLocks noGrp="1"/>
          </p:cNvSpPr>
          <p:nvPr>
            <p:ph type="ftr" sz="quarter" idx="2"/>
          </p:nvPr>
        </p:nvSpPr>
        <p:spPr>
          <a:xfrm>
            <a:off x="2" y="6601257"/>
            <a:ext cx="4002019" cy="347624"/>
          </a:xfrm>
          <a:prstGeom prst="rect">
            <a:avLst/>
          </a:prstGeom>
        </p:spPr>
        <p:txBody>
          <a:bodyPr vert="horz" lIns="90758" tIns="45379" rIns="90758" bIns="45379" rtlCol="0" anchor="b"/>
          <a:lstStyle>
            <a:lvl1pPr algn="l">
              <a:defRPr sz="1200"/>
            </a:lvl1pPr>
          </a:lstStyle>
          <a:p>
            <a:endParaRPr lang="fr-CA"/>
          </a:p>
        </p:txBody>
      </p:sp>
      <p:sp>
        <p:nvSpPr>
          <p:cNvPr id="5" name="Espace réservé du numéro de diapositive 4"/>
          <p:cNvSpPr>
            <a:spLocks noGrp="1"/>
          </p:cNvSpPr>
          <p:nvPr>
            <p:ph type="sldNum" sz="quarter" idx="3"/>
          </p:nvPr>
        </p:nvSpPr>
        <p:spPr>
          <a:xfrm>
            <a:off x="5231949" y="6601257"/>
            <a:ext cx="4002019" cy="347624"/>
          </a:xfrm>
          <a:prstGeom prst="rect">
            <a:avLst/>
          </a:prstGeom>
        </p:spPr>
        <p:txBody>
          <a:bodyPr vert="horz" lIns="90758" tIns="45379" rIns="90758" bIns="45379" rtlCol="0" anchor="b"/>
          <a:lstStyle>
            <a:lvl1pPr algn="r">
              <a:defRPr sz="1200"/>
            </a:lvl1pPr>
          </a:lstStyle>
          <a:p>
            <a:fld id="{1841BC13-57B1-4F76-B552-546C1D5A8D4B}" type="slidenum">
              <a:rPr lang="fr-CA" smtClean="0"/>
              <a:t>‹N°›</a:t>
            </a:fld>
            <a:endParaRPr lang="fr-CA"/>
          </a:p>
        </p:txBody>
      </p:sp>
    </p:spTree>
    <p:extLst>
      <p:ext uri="{BB962C8B-B14F-4D97-AF65-F5344CB8AC3E}">
        <p14:creationId xmlns:p14="http://schemas.microsoft.com/office/powerpoint/2010/main" val="10113273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2" y="0"/>
            <a:ext cx="4002019" cy="347624"/>
          </a:xfrm>
          <a:prstGeom prst="rect">
            <a:avLst/>
          </a:prstGeom>
        </p:spPr>
        <p:txBody>
          <a:bodyPr vert="horz" lIns="90758" tIns="45379" rIns="90758" bIns="45379" rtlCol="0"/>
          <a:lstStyle>
            <a:lvl1pPr algn="l">
              <a:defRPr sz="1200"/>
            </a:lvl1pPr>
          </a:lstStyle>
          <a:p>
            <a:endParaRPr lang="fr-CA"/>
          </a:p>
        </p:txBody>
      </p:sp>
      <p:sp>
        <p:nvSpPr>
          <p:cNvPr id="3" name="Espace réservé de la date 2"/>
          <p:cNvSpPr>
            <a:spLocks noGrp="1"/>
          </p:cNvSpPr>
          <p:nvPr>
            <p:ph type="dt" idx="1"/>
          </p:nvPr>
        </p:nvSpPr>
        <p:spPr>
          <a:xfrm>
            <a:off x="5231949" y="0"/>
            <a:ext cx="4002019" cy="347624"/>
          </a:xfrm>
          <a:prstGeom prst="rect">
            <a:avLst/>
          </a:prstGeom>
        </p:spPr>
        <p:txBody>
          <a:bodyPr vert="horz" lIns="90758" tIns="45379" rIns="90758" bIns="45379" rtlCol="0"/>
          <a:lstStyle>
            <a:lvl1pPr algn="r">
              <a:defRPr sz="1200"/>
            </a:lvl1pPr>
          </a:lstStyle>
          <a:p>
            <a:fld id="{D4FFAC0A-1E94-453A-A647-BF95D01304C7}" type="datetimeFigureOut">
              <a:rPr lang="fr-CA" smtClean="0"/>
              <a:t>2018-02-13</a:t>
            </a:fld>
            <a:endParaRPr lang="fr-CA"/>
          </a:p>
        </p:txBody>
      </p:sp>
      <p:sp>
        <p:nvSpPr>
          <p:cNvPr id="4" name="Espace réservé de l'image des diapositives 3"/>
          <p:cNvSpPr>
            <a:spLocks noGrp="1" noRot="1" noChangeAspect="1"/>
          </p:cNvSpPr>
          <p:nvPr>
            <p:ph type="sldImg" idx="2"/>
          </p:nvPr>
        </p:nvSpPr>
        <p:spPr>
          <a:xfrm>
            <a:off x="2300288" y="520700"/>
            <a:ext cx="4635500" cy="2606675"/>
          </a:xfrm>
          <a:prstGeom prst="rect">
            <a:avLst/>
          </a:prstGeom>
          <a:noFill/>
          <a:ln w="12700">
            <a:solidFill>
              <a:prstClr val="black"/>
            </a:solidFill>
          </a:ln>
        </p:spPr>
        <p:txBody>
          <a:bodyPr vert="horz" lIns="90758" tIns="45379" rIns="90758" bIns="45379" rtlCol="0" anchor="ctr"/>
          <a:lstStyle/>
          <a:p>
            <a:endParaRPr lang="fr-CA"/>
          </a:p>
        </p:txBody>
      </p:sp>
      <p:sp>
        <p:nvSpPr>
          <p:cNvPr id="5" name="Espace réservé des commentaires 4"/>
          <p:cNvSpPr>
            <a:spLocks noGrp="1"/>
          </p:cNvSpPr>
          <p:nvPr>
            <p:ph type="body" sz="quarter" idx="3"/>
          </p:nvPr>
        </p:nvSpPr>
        <p:spPr>
          <a:xfrm>
            <a:off x="924030" y="3301824"/>
            <a:ext cx="7388016" cy="3127414"/>
          </a:xfrm>
          <a:prstGeom prst="rect">
            <a:avLst/>
          </a:prstGeom>
        </p:spPr>
        <p:txBody>
          <a:bodyPr vert="horz" lIns="90758" tIns="45379" rIns="90758" bIns="45379"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2" y="6601257"/>
            <a:ext cx="4002019" cy="347624"/>
          </a:xfrm>
          <a:prstGeom prst="rect">
            <a:avLst/>
          </a:prstGeom>
        </p:spPr>
        <p:txBody>
          <a:bodyPr vert="horz" lIns="90758" tIns="45379" rIns="90758" bIns="45379"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5231949" y="6601257"/>
            <a:ext cx="4002019" cy="347624"/>
          </a:xfrm>
          <a:prstGeom prst="rect">
            <a:avLst/>
          </a:prstGeom>
        </p:spPr>
        <p:txBody>
          <a:bodyPr vert="horz" lIns="90758" tIns="45379" rIns="90758" bIns="45379" rtlCol="0" anchor="b"/>
          <a:lstStyle>
            <a:lvl1pPr algn="r">
              <a:defRPr sz="1200"/>
            </a:lvl1pPr>
          </a:lstStyle>
          <a:p>
            <a:fld id="{D00FEB86-FB0F-476B-90DF-E07B6C4B3822}" type="slidenum">
              <a:rPr lang="fr-CA" smtClean="0"/>
              <a:t>‹N°›</a:t>
            </a:fld>
            <a:endParaRPr lang="fr-CA"/>
          </a:p>
        </p:txBody>
      </p:sp>
    </p:spTree>
    <p:extLst>
      <p:ext uri="{BB962C8B-B14F-4D97-AF65-F5344CB8AC3E}">
        <p14:creationId xmlns:p14="http://schemas.microsoft.com/office/powerpoint/2010/main" val="3842453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7819"/>
            <a:ext cx="7772400" cy="1102519"/>
          </a:xfrm>
        </p:spPr>
        <p:txBody>
          <a:bodyPr/>
          <a:lstStyle/>
          <a:p>
            <a:r>
              <a:rPr lang="fr-FR"/>
              <a:t>Modifiez le style du titre</a:t>
            </a:r>
            <a:endParaRPr lang="fr-CA"/>
          </a:p>
        </p:txBody>
      </p:sp>
      <p:sp>
        <p:nvSpPr>
          <p:cNvPr id="3" name="Sous-titr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fr-CA"/>
          </a:p>
        </p:txBody>
      </p:sp>
      <p:sp>
        <p:nvSpPr>
          <p:cNvPr id="4" name="Espace réservé de la date 3"/>
          <p:cNvSpPr>
            <a:spLocks noGrp="1"/>
          </p:cNvSpPr>
          <p:nvPr>
            <p:ph type="dt" sz="half" idx="10"/>
          </p:nvPr>
        </p:nvSpPr>
        <p:spPr/>
        <p:txBody>
          <a:bodyPr/>
          <a:lstStyle/>
          <a:p>
            <a:fld id="{549B2268-6556-4EDA-BC98-75163ACD0F17}" type="datetimeFigureOut">
              <a:rPr lang="fr-CA" smtClean="0"/>
              <a:t>2018-02-13</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6D3A8568-ACB2-46F7-8B36-F7FE4531E2A6}" type="slidenum">
              <a:rPr lang="fr-CA" smtClean="0"/>
              <a:t>‹N°›</a:t>
            </a:fld>
            <a:endParaRPr lang="fr-CA"/>
          </a:p>
        </p:txBody>
      </p:sp>
    </p:spTree>
    <p:extLst>
      <p:ext uri="{BB962C8B-B14F-4D97-AF65-F5344CB8AC3E}">
        <p14:creationId xmlns:p14="http://schemas.microsoft.com/office/powerpoint/2010/main" val="1654416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549B2268-6556-4EDA-BC98-75163ACD0F17}" type="datetimeFigureOut">
              <a:rPr lang="fr-CA" smtClean="0"/>
              <a:t>2018-02-13</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6D3A8568-ACB2-46F7-8B36-F7FE4531E2A6}" type="slidenum">
              <a:rPr lang="fr-CA" smtClean="0"/>
              <a:t>‹N°›</a:t>
            </a:fld>
            <a:endParaRPr lang="fr-CA"/>
          </a:p>
        </p:txBody>
      </p:sp>
    </p:spTree>
    <p:extLst>
      <p:ext uri="{BB962C8B-B14F-4D97-AF65-F5344CB8AC3E}">
        <p14:creationId xmlns:p14="http://schemas.microsoft.com/office/powerpoint/2010/main" val="342668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05979"/>
            <a:ext cx="2057400" cy="4388644"/>
          </a:xfrm>
        </p:spPr>
        <p:txBody>
          <a:bodyPr vert="eaVert"/>
          <a:lstStyle/>
          <a:p>
            <a:r>
              <a:rPr lang="fr-FR"/>
              <a:t>Modifiez le style du titre</a:t>
            </a:r>
            <a:endParaRPr lang="fr-CA"/>
          </a:p>
        </p:txBody>
      </p:sp>
      <p:sp>
        <p:nvSpPr>
          <p:cNvPr id="3" name="Espace réservé du texte vertical 2"/>
          <p:cNvSpPr>
            <a:spLocks noGrp="1"/>
          </p:cNvSpPr>
          <p:nvPr>
            <p:ph type="body" orient="vert" idx="1"/>
          </p:nvPr>
        </p:nvSpPr>
        <p:spPr>
          <a:xfrm>
            <a:off x="457200" y="205979"/>
            <a:ext cx="6019800" cy="4388644"/>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549B2268-6556-4EDA-BC98-75163ACD0F17}" type="datetimeFigureOut">
              <a:rPr lang="fr-CA" smtClean="0"/>
              <a:t>2018-02-13</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6D3A8568-ACB2-46F7-8B36-F7FE4531E2A6}" type="slidenum">
              <a:rPr lang="fr-CA" smtClean="0"/>
              <a:t>‹N°›</a:t>
            </a:fld>
            <a:endParaRPr lang="fr-CA"/>
          </a:p>
        </p:txBody>
      </p:sp>
    </p:spTree>
    <p:extLst>
      <p:ext uri="{BB962C8B-B14F-4D97-AF65-F5344CB8AC3E}">
        <p14:creationId xmlns:p14="http://schemas.microsoft.com/office/powerpoint/2010/main" val="3680737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549B2268-6556-4EDA-BC98-75163ACD0F17}" type="datetimeFigureOut">
              <a:rPr lang="fr-CA" smtClean="0"/>
              <a:t>2018-02-13</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6D3A8568-ACB2-46F7-8B36-F7FE4531E2A6}" type="slidenum">
              <a:rPr lang="fr-CA" smtClean="0"/>
              <a:t>‹N°›</a:t>
            </a:fld>
            <a:endParaRPr lang="fr-CA"/>
          </a:p>
        </p:txBody>
      </p:sp>
    </p:spTree>
    <p:extLst>
      <p:ext uri="{BB962C8B-B14F-4D97-AF65-F5344CB8AC3E}">
        <p14:creationId xmlns:p14="http://schemas.microsoft.com/office/powerpoint/2010/main" val="3318016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fr-FR"/>
              <a:t>Modifiez le style du titre</a:t>
            </a:r>
            <a:endParaRPr lang="fr-CA"/>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549B2268-6556-4EDA-BC98-75163ACD0F17}" type="datetimeFigureOut">
              <a:rPr lang="fr-CA" smtClean="0"/>
              <a:t>2018-02-13</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6D3A8568-ACB2-46F7-8B36-F7FE4531E2A6}" type="slidenum">
              <a:rPr lang="fr-CA" smtClean="0"/>
              <a:t>‹N°›</a:t>
            </a:fld>
            <a:endParaRPr lang="fr-CA"/>
          </a:p>
        </p:txBody>
      </p:sp>
    </p:spTree>
    <p:extLst>
      <p:ext uri="{BB962C8B-B14F-4D97-AF65-F5344CB8AC3E}">
        <p14:creationId xmlns:p14="http://schemas.microsoft.com/office/powerpoint/2010/main" val="4014634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p:cNvSpPr>
            <a:spLocks noGrp="1"/>
          </p:cNvSpPr>
          <p:nvPr>
            <p:ph type="dt" sz="half" idx="10"/>
          </p:nvPr>
        </p:nvSpPr>
        <p:spPr/>
        <p:txBody>
          <a:bodyPr/>
          <a:lstStyle/>
          <a:p>
            <a:fld id="{549B2268-6556-4EDA-BC98-75163ACD0F17}" type="datetimeFigureOut">
              <a:rPr lang="fr-CA" smtClean="0"/>
              <a:t>2018-02-13</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6D3A8568-ACB2-46F7-8B36-F7FE4531E2A6}" type="slidenum">
              <a:rPr lang="fr-CA" smtClean="0"/>
              <a:t>‹N°›</a:t>
            </a:fld>
            <a:endParaRPr lang="fr-CA"/>
          </a:p>
        </p:txBody>
      </p:sp>
    </p:spTree>
    <p:extLst>
      <p:ext uri="{BB962C8B-B14F-4D97-AF65-F5344CB8AC3E}">
        <p14:creationId xmlns:p14="http://schemas.microsoft.com/office/powerpoint/2010/main" val="3468115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endParaRPr lang="fr-CA"/>
          </a:p>
        </p:txBody>
      </p:sp>
      <p:sp>
        <p:nvSpPr>
          <p:cNvPr id="3" name="Espace réservé du texte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p:cNvSpPr>
            <a:spLocks noGrp="1"/>
          </p:cNvSpPr>
          <p:nvPr>
            <p:ph type="dt" sz="half" idx="10"/>
          </p:nvPr>
        </p:nvSpPr>
        <p:spPr/>
        <p:txBody>
          <a:bodyPr/>
          <a:lstStyle/>
          <a:p>
            <a:fld id="{549B2268-6556-4EDA-BC98-75163ACD0F17}" type="datetimeFigureOut">
              <a:rPr lang="fr-CA" smtClean="0"/>
              <a:t>2018-02-13</a:t>
            </a:fld>
            <a:endParaRPr lang="fr-CA"/>
          </a:p>
        </p:txBody>
      </p:sp>
      <p:sp>
        <p:nvSpPr>
          <p:cNvPr id="8" name="Espace réservé du pied de page 7"/>
          <p:cNvSpPr>
            <a:spLocks noGrp="1"/>
          </p:cNvSpPr>
          <p:nvPr>
            <p:ph type="ftr" sz="quarter" idx="11"/>
          </p:nvPr>
        </p:nvSpPr>
        <p:spPr/>
        <p:txBody>
          <a:bodyPr/>
          <a:lstStyle/>
          <a:p>
            <a:endParaRPr lang="fr-CA"/>
          </a:p>
        </p:txBody>
      </p:sp>
      <p:sp>
        <p:nvSpPr>
          <p:cNvPr id="9" name="Espace réservé du numéro de diapositive 8"/>
          <p:cNvSpPr>
            <a:spLocks noGrp="1"/>
          </p:cNvSpPr>
          <p:nvPr>
            <p:ph type="sldNum" sz="quarter" idx="12"/>
          </p:nvPr>
        </p:nvSpPr>
        <p:spPr/>
        <p:txBody>
          <a:bodyPr/>
          <a:lstStyle/>
          <a:p>
            <a:fld id="{6D3A8568-ACB2-46F7-8B36-F7FE4531E2A6}" type="slidenum">
              <a:rPr lang="fr-CA" smtClean="0"/>
              <a:t>‹N°›</a:t>
            </a:fld>
            <a:endParaRPr lang="fr-CA"/>
          </a:p>
        </p:txBody>
      </p:sp>
    </p:spTree>
    <p:extLst>
      <p:ext uri="{BB962C8B-B14F-4D97-AF65-F5344CB8AC3E}">
        <p14:creationId xmlns:p14="http://schemas.microsoft.com/office/powerpoint/2010/main" val="4235536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e la date 2"/>
          <p:cNvSpPr>
            <a:spLocks noGrp="1"/>
          </p:cNvSpPr>
          <p:nvPr>
            <p:ph type="dt" sz="half" idx="10"/>
          </p:nvPr>
        </p:nvSpPr>
        <p:spPr/>
        <p:txBody>
          <a:bodyPr/>
          <a:lstStyle/>
          <a:p>
            <a:fld id="{549B2268-6556-4EDA-BC98-75163ACD0F17}" type="datetimeFigureOut">
              <a:rPr lang="fr-CA" smtClean="0"/>
              <a:t>2018-02-13</a:t>
            </a:fld>
            <a:endParaRPr lang="fr-CA"/>
          </a:p>
        </p:txBody>
      </p:sp>
      <p:sp>
        <p:nvSpPr>
          <p:cNvPr id="4" name="Espace réservé du pied de page 3"/>
          <p:cNvSpPr>
            <a:spLocks noGrp="1"/>
          </p:cNvSpPr>
          <p:nvPr>
            <p:ph type="ftr" sz="quarter" idx="11"/>
          </p:nvPr>
        </p:nvSpPr>
        <p:spPr/>
        <p:txBody>
          <a:bodyPr/>
          <a:lstStyle/>
          <a:p>
            <a:endParaRPr lang="fr-CA"/>
          </a:p>
        </p:txBody>
      </p:sp>
      <p:sp>
        <p:nvSpPr>
          <p:cNvPr id="5" name="Espace réservé du numéro de diapositive 4"/>
          <p:cNvSpPr>
            <a:spLocks noGrp="1"/>
          </p:cNvSpPr>
          <p:nvPr>
            <p:ph type="sldNum" sz="quarter" idx="12"/>
          </p:nvPr>
        </p:nvSpPr>
        <p:spPr/>
        <p:txBody>
          <a:bodyPr/>
          <a:lstStyle/>
          <a:p>
            <a:fld id="{6D3A8568-ACB2-46F7-8B36-F7FE4531E2A6}" type="slidenum">
              <a:rPr lang="fr-CA" smtClean="0"/>
              <a:t>‹N°›</a:t>
            </a:fld>
            <a:endParaRPr lang="fr-CA"/>
          </a:p>
        </p:txBody>
      </p:sp>
    </p:spTree>
    <p:extLst>
      <p:ext uri="{BB962C8B-B14F-4D97-AF65-F5344CB8AC3E}">
        <p14:creationId xmlns:p14="http://schemas.microsoft.com/office/powerpoint/2010/main" val="1137701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49B2268-6556-4EDA-BC98-75163ACD0F17}" type="datetimeFigureOut">
              <a:rPr lang="fr-CA" smtClean="0"/>
              <a:t>2018-02-13</a:t>
            </a:fld>
            <a:endParaRPr lang="fr-CA"/>
          </a:p>
        </p:txBody>
      </p:sp>
      <p:sp>
        <p:nvSpPr>
          <p:cNvPr id="3" name="Espace réservé du pied de page 2"/>
          <p:cNvSpPr>
            <a:spLocks noGrp="1"/>
          </p:cNvSpPr>
          <p:nvPr>
            <p:ph type="ftr" sz="quarter" idx="11"/>
          </p:nvPr>
        </p:nvSpPr>
        <p:spPr/>
        <p:txBody>
          <a:bodyPr/>
          <a:lstStyle/>
          <a:p>
            <a:endParaRPr lang="fr-CA"/>
          </a:p>
        </p:txBody>
      </p:sp>
      <p:sp>
        <p:nvSpPr>
          <p:cNvPr id="4" name="Espace réservé du numéro de diapositive 3"/>
          <p:cNvSpPr>
            <a:spLocks noGrp="1"/>
          </p:cNvSpPr>
          <p:nvPr>
            <p:ph type="sldNum" sz="quarter" idx="12"/>
          </p:nvPr>
        </p:nvSpPr>
        <p:spPr/>
        <p:txBody>
          <a:bodyPr/>
          <a:lstStyle/>
          <a:p>
            <a:fld id="{6D3A8568-ACB2-46F7-8B36-F7FE4531E2A6}" type="slidenum">
              <a:rPr lang="fr-CA" smtClean="0"/>
              <a:t>‹N°›</a:t>
            </a:fld>
            <a:endParaRPr lang="fr-CA"/>
          </a:p>
        </p:txBody>
      </p:sp>
    </p:spTree>
    <p:extLst>
      <p:ext uri="{BB962C8B-B14F-4D97-AF65-F5344CB8AC3E}">
        <p14:creationId xmlns:p14="http://schemas.microsoft.com/office/powerpoint/2010/main" val="2620562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04787"/>
            <a:ext cx="3008313" cy="871538"/>
          </a:xfrm>
        </p:spPr>
        <p:txBody>
          <a:bodyPr anchor="b"/>
          <a:lstStyle>
            <a:lvl1pPr algn="l">
              <a:defRPr sz="2000" b="1"/>
            </a:lvl1pPr>
          </a:lstStyle>
          <a:p>
            <a:r>
              <a:rPr lang="fr-FR"/>
              <a:t>Modifiez le style du titre</a:t>
            </a:r>
            <a:endParaRPr lang="fr-CA"/>
          </a:p>
        </p:txBody>
      </p:sp>
      <p:sp>
        <p:nvSpPr>
          <p:cNvPr id="3" name="Espace réservé du contenu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549B2268-6556-4EDA-BC98-75163ACD0F17}" type="datetimeFigureOut">
              <a:rPr lang="fr-CA" smtClean="0"/>
              <a:t>2018-02-13</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6D3A8568-ACB2-46F7-8B36-F7FE4531E2A6}" type="slidenum">
              <a:rPr lang="fr-CA" smtClean="0"/>
              <a:t>‹N°›</a:t>
            </a:fld>
            <a:endParaRPr lang="fr-CA"/>
          </a:p>
        </p:txBody>
      </p:sp>
    </p:spTree>
    <p:extLst>
      <p:ext uri="{BB962C8B-B14F-4D97-AF65-F5344CB8AC3E}">
        <p14:creationId xmlns:p14="http://schemas.microsoft.com/office/powerpoint/2010/main" val="1212164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0"/>
            <a:ext cx="5486400" cy="425054"/>
          </a:xfrm>
        </p:spPr>
        <p:txBody>
          <a:bodyPr anchor="b"/>
          <a:lstStyle>
            <a:lvl1pPr algn="l">
              <a:defRPr sz="2000" b="1"/>
            </a:lvl1pPr>
          </a:lstStyle>
          <a:p>
            <a:r>
              <a:rPr lang="fr-FR"/>
              <a:t>Modifiez le style du titre</a:t>
            </a:r>
            <a:endParaRPr lang="fr-CA"/>
          </a:p>
        </p:txBody>
      </p:sp>
      <p:sp>
        <p:nvSpPr>
          <p:cNvPr id="3" name="Espace réservé pour une imag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fr-CA"/>
          </a:p>
        </p:txBody>
      </p:sp>
      <p:sp>
        <p:nvSpPr>
          <p:cNvPr id="4" name="Espace réservé du texte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549B2268-6556-4EDA-BC98-75163ACD0F17}" type="datetimeFigureOut">
              <a:rPr lang="fr-CA" smtClean="0"/>
              <a:t>2018-02-13</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6D3A8568-ACB2-46F7-8B36-F7FE4531E2A6}" type="slidenum">
              <a:rPr lang="fr-CA" smtClean="0"/>
              <a:t>‹N°›</a:t>
            </a:fld>
            <a:endParaRPr lang="fr-CA"/>
          </a:p>
        </p:txBody>
      </p:sp>
    </p:spTree>
    <p:extLst>
      <p:ext uri="{BB962C8B-B14F-4D97-AF65-F5344CB8AC3E}">
        <p14:creationId xmlns:p14="http://schemas.microsoft.com/office/powerpoint/2010/main" val="1475857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49B2268-6556-4EDA-BC98-75163ACD0F17}" type="datetimeFigureOut">
              <a:rPr lang="fr-CA" smtClean="0"/>
              <a:t>2018-02-13</a:t>
            </a:fld>
            <a:endParaRPr lang="fr-CA"/>
          </a:p>
        </p:txBody>
      </p:sp>
      <p:sp>
        <p:nvSpPr>
          <p:cNvPr id="5" name="Espace réservé du pied de page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D3A8568-ACB2-46F7-8B36-F7FE4531E2A6}" type="slidenum">
              <a:rPr lang="fr-CA" smtClean="0"/>
              <a:t>‹N°›</a:t>
            </a:fld>
            <a:endParaRPr lang="fr-CA"/>
          </a:p>
        </p:txBody>
      </p:sp>
    </p:spTree>
    <p:extLst>
      <p:ext uri="{BB962C8B-B14F-4D97-AF65-F5344CB8AC3E}">
        <p14:creationId xmlns:p14="http://schemas.microsoft.com/office/powerpoint/2010/main" val="682222121"/>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twitter.com/St_Colomban" TargetMode="Externa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hyperlink" Target="https://www.facebook.com/Ville.de.Saint.Colomban"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l="28117" t="26296" r="-1790" b="11545"/>
          <a:stretch/>
        </p:blipFill>
        <p:spPr>
          <a:xfrm>
            <a:off x="0" y="-71025"/>
            <a:ext cx="9396536" cy="5285550"/>
          </a:xfrm>
          <a:prstGeom prst="rect">
            <a:avLst/>
          </a:prstGeom>
        </p:spPr>
      </p:pic>
      <p:pic>
        <p:nvPicPr>
          <p:cNvPr id="1026" name="Picture 2" descr="P:\Communications\16- PHOTOS-VIDÉOS\02 BÂTIMENTS MUNICIPAUX\Hôtel de ville\IMG_60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6752" y="-236562"/>
            <a:ext cx="9217024" cy="6144682"/>
          </a:xfrm>
          <a:prstGeom prst="rect">
            <a:avLst/>
          </a:prstGeom>
          <a:noFill/>
          <a:extLst>
            <a:ext uri="{909E8E84-426E-40DD-AFC4-6F175D3DCCD1}">
              <a14:hiddenFill xmlns:a14="http://schemas.microsoft.com/office/drawing/2010/main">
                <a:solidFill>
                  <a:srgbClr val="FFFFFF"/>
                </a:solidFill>
              </a14:hiddenFill>
            </a:ext>
          </a:extLst>
        </p:spPr>
      </p:pic>
      <p:sp>
        <p:nvSpPr>
          <p:cNvPr id="2" name="Ellipse 1"/>
          <p:cNvSpPr/>
          <p:nvPr/>
        </p:nvSpPr>
        <p:spPr>
          <a:xfrm>
            <a:off x="4211960" y="-1160884"/>
            <a:ext cx="7920880" cy="75608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Titre 1"/>
          <p:cNvSpPr txBox="1">
            <a:spLocks/>
          </p:cNvSpPr>
          <p:nvPr/>
        </p:nvSpPr>
        <p:spPr>
          <a:xfrm>
            <a:off x="4698268" y="699542"/>
            <a:ext cx="10657184" cy="3240360"/>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br>
              <a:rPr lang="fr-CA" b="1" dirty="0">
                <a:latin typeface="Arial" panose="020B0604020202020204" pitchFamily="34" charset="0"/>
                <a:cs typeface="Arial" panose="020B0604020202020204" pitchFamily="34" charset="0"/>
              </a:rPr>
            </a:br>
            <a:r>
              <a:rPr lang="fr-CA" sz="7100" b="1" dirty="0">
                <a:solidFill>
                  <a:schemeClr val="bg1">
                    <a:lumMod val="50000"/>
                    <a:lumOff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SÉANCE</a:t>
            </a:r>
            <a:br>
              <a:rPr lang="fr-CA" sz="7100" b="1" dirty="0">
                <a:solidFill>
                  <a:schemeClr val="bg1">
                    <a:lumMod val="50000"/>
                    <a:lumOff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fr-CA" sz="7100" b="1" dirty="0">
                <a:solidFill>
                  <a:schemeClr val="bg1">
                    <a:lumMod val="50000"/>
                    <a:lumOff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DU CONSEIL</a:t>
            </a:r>
            <a:br>
              <a:rPr lang="fr-CA" sz="7100" b="1" dirty="0">
                <a:solidFill>
                  <a:schemeClr val="bg1">
                    <a:lumMod val="50000"/>
                    <a:lumOff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fr-CA" sz="7100" b="1" dirty="0">
                <a:solidFill>
                  <a:schemeClr val="bg1">
                    <a:lumMod val="50000"/>
                    <a:lumOff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MUNICIPAL</a:t>
            </a:r>
          </a:p>
        </p:txBody>
      </p:sp>
      <p:sp>
        <p:nvSpPr>
          <p:cNvPr id="4" name="Sous-titre 3"/>
          <p:cNvSpPr>
            <a:spLocks noGrp="1"/>
          </p:cNvSpPr>
          <p:nvPr>
            <p:ph type="subTitle" idx="1"/>
          </p:nvPr>
        </p:nvSpPr>
        <p:spPr/>
        <p:txBody>
          <a:bodyPr/>
          <a:lstStyle/>
          <a:p>
            <a:endParaRPr lang="fr-CA"/>
          </a:p>
        </p:txBody>
      </p:sp>
    </p:spTree>
    <p:extLst>
      <p:ext uri="{BB962C8B-B14F-4D97-AF65-F5344CB8AC3E}">
        <p14:creationId xmlns:p14="http://schemas.microsoft.com/office/powerpoint/2010/main" val="3889694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655143-2317-406B-8EEE-B7010A86F062}"/>
              </a:ext>
            </a:extLst>
          </p:cNvPr>
          <p:cNvSpPr>
            <a:spLocks noGrp="1"/>
          </p:cNvSpPr>
          <p:nvPr>
            <p:ph type="title"/>
          </p:nvPr>
        </p:nvSpPr>
        <p:spPr/>
        <p:txBody>
          <a:bodyPr/>
          <a:lstStyle/>
          <a:p>
            <a:endParaRPr lang="fr-CA"/>
          </a:p>
        </p:txBody>
      </p:sp>
      <p:sp>
        <p:nvSpPr>
          <p:cNvPr id="3" name="Espace réservé du contenu 2">
            <a:extLst>
              <a:ext uri="{FF2B5EF4-FFF2-40B4-BE49-F238E27FC236}">
                <a16:creationId xmlns:a16="http://schemas.microsoft.com/office/drawing/2014/main" id="{D57462CB-2DC4-4DBB-A5B9-54557A602F9F}"/>
              </a:ext>
            </a:extLst>
          </p:cNvPr>
          <p:cNvSpPr>
            <a:spLocks noGrp="1"/>
          </p:cNvSpPr>
          <p:nvPr>
            <p:ph idx="1"/>
          </p:nvPr>
        </p:nvSpPr>
        <p:spPr/>
        <p:txBody>
          <a:bodyPr/>
          <a:lstStyle/>
          <a:p>
            <a:endParaRPr lang="fr-CA"/>
          </a:p>
        </p:txBody>
      </p:sp>
      <p:pic>
        <p:nvPicPr>
          <p:cNvPr id="4" name="Image 3">
            <a:extLst>
              <a:ext uri="{FF2B5EF4-FFF2-40B4-BE49-F238E27FC236}">
                <a16:creationId xmlns:a16="http://schemas.microsoft.com/office/drawing/2014/main" id="{EE0D3DF0-2B8F-402B-8598-AB7CAC895040}"/>
              </a:ext>
            </a:extLst>
          </p:cNvPr>
          <p:cNvPicPr>
            <a:picLocks noChangeAspect="1"/>
          </p:cNvPicPr>
          <p:nvPr/>
        </p:nvPicPr>
        <p:blipFill>
          <a:blip r:embed="rId2"/>
          <a:stretch>
            <a:fillRect/>
          </a:stretch>
        </p:blipFill>
        <p:spPr>
          <a:xfrm>
            <a:off x="216664" y="0"/>
            <a:ext cx="8710672" cy="5143500"/>
          </a:xfrm>
          <a:prstGeom prst="rect">
            <a:avLst/>
          </a:prstGeom>
        </p:spPr>
      </p:pic>
      <p:sp>
        <p:nvSpPr>
          <p:cNvPr id="5" name="ZoneTexte 4">
            <a:extLst>
              <a:ext uri="{FF2B5EF4-FFF2-40B4-BE49-F238E27FC236}">
                <a16:creationId xmlns:a16="http://schemas.microsoft.com/office/drawing/2014/main" id="{094E976F-756B-4E67-B85D-B8101981F77D}"/>
              </a:ext>
            </a:extLst>
          </p:cNvPr>
          <p:cNvSpPr txBox="1"/>
          <p:nvPr/>
        </p:nvSpPr>
        <p:spPr>
          <a:xfrm>
            <a:off x="3059832" y="1923678"/>
            <a:ext cx="4752528" cy="1200329"/>
          </a:xfrm>
          <a:prstGeom prst="rect">
            <a:avLst/>
          </a:prstGeom>
          <a:noFill/>
        </p:spPr>
        <p:txBody>
          <a:bodyPr wrap="square" rtlCol="0">
            <a:spAutoFit/>
          </a:bodyPr>
          <a:lstStyle/>
          <a:p>
            <a:r>
              <a:rPr lang="fr-CA" sz="7200" dirty="0">
                <a:solidFill>
                  <a:schemeClr val="bg1"/>
                </a:solidFill>
                <a:effectLst>
                  <a:outerShdw blurRad="38100" dist="38100" dir="2700000" algn="tl">
                    <a:srgbClr val="000000">
                      <a:alpha val="43137"/>
                    </a:srgbClr>
                  </a:outerShdw>
                </a:effectLst>
              </a:rPr>
              <a:t>Extrait</a:t>
            </a:r>
          </a:p>
        </p:txBody>
      </p:sp>
    </p:spTree>
    <p:extLst>
      <p:ext uri="{BB962C8B-B14F-4D97-AF65-F5344CB8AC3E}">
        <p14:creationId xmlns:p14="http://schemas.microsoft.com/office/powerpoint/2010/main" val="36677559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8EA49D-AD70-4A0C-AD9E-A470CCD97E1D}"/>
              </a:ext>
            </a:extLst>
          </p:cNvPr>
          <p:cNvSpPr>
            <a:spLocks noGrp="1"/>
          </p:cNvSpPr>
          <p:nvPr>
            <p:ph type="title"/>
          </p:nvPr>
        </p:nvSpPr>
        <p:spPr/>
        <p:txBody>
          <a:bodyPr/>
          <a:lstStyle/>
          <a:p>
            <a:endParaRPr lang="fr-CA"/>
          </a:p>
        </p:txBody>
      </p:sp>
      <p:sp>
        <p:nvSpPr>
          <p:cNvPr id="3" name="Espace réservé du contenu 2">
            <a:extLst>
              <a:ext uri="{FF2B5EF4-FFF2-40B4-BE49-F238E27FC236}">
                <a16:creationId xmlns:a16="http://schemas.microsoft.com/office/drawing/2014/main" id="{CCDEBDC1-F2B3-4D14-BF73-14B9E5792E21}"/>
              </a:ext>
            </a:extLst>
          </p:cNvPr>
          <p:cNvSpPr>
            <a:spLocks noGrp="1"/>
          </p:cNvSpPr>
          <p:nvPr>
            <p:ph idx="1"/>
          </p:nvPr>
        </p:nvSpPr>
        <p:spPr/>
        <p:txBody>
          <a:bodyPr/>
          <a:lstStyle/>
          <a:p>
            <a:endParaRPr lang="fr-CA"/>
          </a:p>
        </p:txBody>
      </p:sp>
      <p:pic>
        <p:nvPicPr>
          <p:cNvPr id="4" name="Image 3">
            <a:extLst>
              <a:ext uri="{FF2B5EF4-FFF2-40B4-BE49-F238E27FC236}">
                <a16:creationId xmlns:a16="http://schemas.microsoft.com/office/drawing/2014/main" id="{64F5EC3E-40F7-4EE5-B85A-4D674D3D85A0}"/>
              </a:ext>
            </a:extLst>
          </p:cNvPr>
          <p:cNvPicPr>
            <a:picLocks noChangeAspect="1"/>
          </p:cNvPicPr>
          <p:nvPr/>
        </p:nvPicPr>
        <p:blipFill>
          <a:blip r:embed="rId2"/>
          <a:stretch>
            <a:fillRect/>
          </a:stretch>
        </p:blipFill>
        <p:spPr>
          <a:xfrm>
            <a:off x="573398" y="0"/>
            <a:ext cx="7997203" cy="5143500"/>
          </a:xfrm>
          <a:prstGeom prst="rect">
            <a:avLst/>
          </a:prstGeom>
        </p:spPr>
      </p:pic>
      <p:sp>
        <p:nvSpPr>
          <p:cNvPr id="5" name="ZoneTexte 4">
            <a:extLst>
              <a:ext uri="{FF2B5EF4-FFF2-40B4-BE49-F238E27FC236}">
                <a16:creationId xmlns:a16="http://schemas.microsoft.com/office/drawing/2014/main" id="{6DA932A6-DC13-4762-B254-DA09F0E7549C}"/>
              </a:ext>
            </a:extLst>
          </p:cNvPr>
          <p:cNvSpPr txBox="1"/>
          <p:nvPr/>
        </p:nvSpPr>
        <p:spPr>
          <a:xfrm>
            <a:off x="3131840" y="2139702"/>
            <a:ext cx="4752528" cy="1200329"/>
          </a:xfrm>
          <a:prstGeom prst="rect">
            <a:avLst/>
          </a:prstGeom>
          <a:noFill/>
        </p:spPr>
        <p:txBody>
          <a:bodyPr wrap="square" rtlCol="0">
            <a:spAutoFit/>
          </a:bodyPr>
          <a:lstStyle/>
          <a:p>
            <a:r>
              <a:rPr lang="fr-CA" sz="7200" dirty="0">
                <a:solidFill>
                  <a:schemeClr val="bg1"/>
                </a:solidFill>
                <a:effectLst>
                  <a:outerShdw blurRad="38100" dist="38100" dir="2700000" algn="tl">
                    <a:srgbClr val="000000">
                      <a:alpha val="43137"/>
                    </a:srgbClr>
                  </a:outerShdw>
                </a:effectLst>
              </a:rPr>
              <a:t>Extrait</a:t>
            </a:r>
          </a:p>
        </p:txBody>
      </p:sp>
    </p:spTree>
    <p:extLst>
      <p:ext uri="{BB962C8B-B14F-4D97-AF65-F5344CB8AC3E}">
        <p14:creationId xmlns:p14="http://schemas.microsoft.com/office/powerpoint/2010/main" val="356418691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a:cxnSpLocks/>
          </p:cNvCxnSpPr>
          <p:nvPr/>
        </p:nvCxnSpPr>
        <p:spPr>
          <a:xfrm>
            <a:off x="683568" y="1635646"/>
            <a:ext cx="79928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438075" y="411510"/>
            <a:ext cx="8398824" cy="1102519"/>
          </a:xfrm>
        </p:spPr>
        <p:txBody>
          <a:bodyPr/>
          <a:lstStyle/>
          <a:p>
            <a:r>
              <a:rPr lang="en-CA" b="1" dirty="0">
                <a:latin typeface="Arial" panose="020B0604020202020204" pitchFamily="34" charset="0"/>
                <a:cs typeface="Arial" panose="020B0604020202020204" pitchFamily="34" charset="0"/>
              </a:rPr>
              <a:t>6.5</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819485" y="1563638"/>
            <a:ext cx="7514180"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7" name="Sous-titre 9"/>
          <p:cNvSpPr txBox="1">
            <a:spLocks/>
          </p:cNvSpPr>
          <p:nvPr/>
        </p:nvSpPr>
        <p:spPr>
          <a:xfrm>
            <a:off x="611560" y="1707654"/>
            <a:ext cx="7992887" cy="316835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solidFill>
                  <a:schemeClr val="tx1"/>
                </a:solidFill>
              </a:rPr>
              <a:t>Autorisation de procéder à différents appels d'offres dans le cadre des activités du Service des sports et des loisirs</a:t>
            </a:r>
          </a:p>
        </p:txBody>
      </p:sp>
    </p:spTree>
    <p:extLst>
      <p:ext uri="{BB962C8B-B14F-4D97-AF65-F5344CB8AC3E}">
        <p14:creationId xmlns:p14="http://schemas.microsoft.com/office/powerpoint/2010/main" val="129234011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542985-EBFC-411C-A96A-A7A1C0E364E0}"/>
              </a:ext>
            </a:extLst>
          </p:cNvPr>
          <p:cNvSpPr>
            <a:spLocks noGrp="1"/>
          </p:cNvSpPr>
          <p:nvPr>
            <p:ph type="title"/>
          </p:nvPr>
        </p:nvSpPr>
        <p:spPr/>
        <p:txBody>
          <a:bodyPr/>
          <a:lstStyle/>
          <a:p>
            <a:endParaRPr lang="fr-CA"/>
          </a:p>
        </p:txBody>
      </p:sp>
      <p:sp>
        <p:nvSpPr>
          <p:cNvPr id="4" name="Rectangle 3">
            <a:extLst>
              <a:ext uri="{FF2B5EF4-FFF2-40B4-BE49-F238E27FC236}">
                <a16:creationId xmlns:a16="http://schemas.microsoft.com/office/drawing/2014/main" id="{3F16F4EA-C749-450B-B319-552243274E5B}"/>
              </a:ext>
            </a:extLst>
          </p:cNvPr>
          <p:cNvSpPr/>
          <p:nvPr/>
        </p:nvSpPr>
        <p:spPr>
          <a:xfrm>
            <a:off x="745264" y="1183960"/>
            <a:ext cx="7704856" cy="369332"/>
          </a:xfrm>
          <a:prstGeom prst="rect">
            <a:avLst/>
          </a:prstGeom>
        </p:spPr>
        <p:txBody>
          <a:bodyPr wrap="square">
            <a:spAutoFit/>
          </a:bodyPr>
          <a:lstStyle/>
          <a:p>
            <a:r>
              <a:rPr lang="fr-CA" dirty="0">
                <a:latin typeface="Arial" panose="020B0604020202020204" pitchFamily="34" charset="0"/>
                <a:ea typeface="Calibri" panose="020F0502020204030204" pitchFamily="34" charset="0"/>
              </a:rPr>
              <a:t>Resurfaçage des terrains de tennis au parc Phelan (LOI-SI-2018-271)</a:t>
            </a:r>
            <a:endParaRPr lang="fr-CA" dirty="0"/>
          </a:p>
        </p:txBody>
      </p:sp>
      <p:sp>
        <p:nvSpPr>
          <p:cNvPr id="5" name="Rectangle 4">
            <a:extLst>
              <a:ext uri="{FF2B5EF4-FFF2-40B4-BE49-F238E27FC236}">
                <a16:creationId xmlns:a16="http://schemas.microsoft.com/office/drawing/2014/main" id="{1AD4408C-AD1B-4433-BBD7-313909DC301F}"/>
              </a:ext>
            </a:extLst>
          </p:cNvPr>
          <p:cNvSpPr/>
          <p:nvPr/>
        </p:nvSpPr>
        <p:spPr>
          <a:xfrm>
            <a:off x="728400" y="1625299"/>
            <a:ext cx="7289672" cy="646331"/>
          </a:xfrm>
          <a:prstGeom prst="rect">
            <a:avLst/>
          </a:prstGeom>
        </p:spPr>
        <p:txBody>
          <a:bodyPr wrap="square">
            <a:spAutoFit/>
          </a:bodyPr>
          <a:lstStyle/>
          <a:p>
            <a:r>
              <a:rPr lang="fr-CA" dirty="0">
                <a:latin typeface="Arial" panose="020B0604020202020204" pitchFamily="34" charset="0"/>
                <a:ea typeface="Calibri" panose="020F0502020204030204" pitchFamily="34" charset="0"/>
              </a:rPr>
              <a:t>Acquisition de modules de jeux pour les parcs Larochelle et Péridot (LOI-SI-2018-272)</a:t>
            </a:r>
            <a:endParaRPr lang="fr-CA" dirty="0"/>
          </a:p>
        </p:txBody>
      </p:sp>
      <p:sp>
        <p:nvSpPr>
          <p:cNvPr id="6" name="Rectangle 5">
            <a:extLst>
              <a:ext uri="{FF2B5EF4-FFF2-40B4-BE49-F238E27FC236}">
                <a16:creationId xmlns:a16="http://schemas.microsoft.com/office/drawing/2014/main" id="{E586E20A-0D3A-460F-B04D-98037C678114}"/>
              </a:ext>
            </a:extLst>
          </p:cNvPr>
          <p:cNvSpPr/>
          <p:nvPr/>
        </p:nvSpPr>
        <p:spPr>
          <a:xfrm>
            <a:off x="765650" y="2343637"/>
            <a:ext cx="7704855" cy="369332"/>
          </a:xfrm>
          <a:prstGeom prst="rect">
            <a:avLst/>
          </a:prstGeom>
        </p:spPr>
        <p:txBody>
          <a:bodyPr wrap="square">
            <a:spAutoFit/>
          </a:bodyPr>
          <a:lstStyle/>
          <a:p>
            <a:r>
              <a:rPr lang="fr-CA" dirty="0">
                <a:latin typeface="Arial" panose="020B0604020202020204" pitchFamily="34" charset="0"/>
                <a:ea typeface="Calibri" panose="020F0502020204030204" pitchFamily="34" charset="0"/>
              </a:rPr>
              <a:t>Acquisition d'une remorque fermée (LOI-SI-2018-273)</a:t>
            </a:r>
            <a:endParaRPr lang="fr-CA" dirty="0"/>
          </a:p>
        </p:txBody>
      </p:sp>
      <p:sp>
        <p:nvSpPr>
          <p:cNvPr id="7" name="Rectangle 6">
            <a:extLst>
              <a:ext uri="{FF2B5EF4-FFF2-40B4-BE49-F238E27FC236}">
                <a16:creationId xmlns:a16="http://schemas.microsoft.com/office/drawing/2014/main" id="{A650868C-16C9-4522-A553-3BE1FF2F2700}"/>
              </a:ext>
            </a:extLst>
          </p:cNvPr>
          <p:cNvSpPr/>
          <p:nvPr/>
        </p:nvSpPr>
        <p:spPr>
          <a:xfrm>
            <a:off x="765650" y="2784976"/>
            <a:ext cx="7684470" cy="369332"/>
          </a:xfrm>
          <a:prstGeom prst="rect">
            <a:avLst/>
          </a:prstGeom>
        </p:spPr>
        <p:txBody>
          <a:bodyPr wrap="square">
            <a:spAutoFit/>
          </a:bodyPr>
          <a:lstStyle/>
          <a:p>
            <a:r>
              <a:rPr lang="fr-CA" dirty="0">
                <a:latin typeface="Arial" panose="020B0604020202020204" pitchFamily="34" charset="0"/>
                <a:ea typeface="Calibri" panose="020F0502020204030204" pitchFamily="34" charset="0"/>
              </a:rPr>
              <a:t>Aménagement d'une piste d'hébertisme (LOI-SI-2018-275)</a:t>
            </a:r>
            <a:endParaRPr lang="fr-CA" dirty="0"/>
          </a:p>
        </p:txBody>
      </p:sp>
    </p:spTree>
    <p:extLst>
      <p:ext uri="{BB962C8B-B14F-4D97-AF65-F5344CB8AC3E}">
        <p14:creationId xmlns:p14="http://schemas.microsoft.com/office/powerpoint/2010/main" val="91372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a:cxnSpLocks/>
          </p:cNvCxnSpPr>
          <p:nvPr/>
        </p:nvCxnSpPr>
        <p:spPr>
          <a:xfrm>
            <a:off x="683568" y="1635646"/>
            <a:ext cx="79928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438075" y="411510"/>
            <a:ext cx="8398824" cy="1102519"/>
          </a:xfrm>
        </p:spPr>
        <p:txBody>
          <a:bodyPr/>
          <a:lstStyle/>
          <a:p>
            <a:r>
              <a:rPr lang="en-CA" b="1" dirty="0">
                <a:latin typeface="Arial" panose="020B0604020202020204" pitchFamily="34" charset="0"/>
                <a:cs typeface="Arial" panose="020B0604020202020204" pitchFamily="34" charset="0"/>
              </a:rPr>
              <a:t>6.6</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819485" y="1563638"/>
            <a:ext cx="7514180"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7" name="Sous-titre 9"/>
          <p:cNvSpPr txBox="1">
            <a:spLocks/>
          </p:cNvSpPr>
          <p:nvPr/>
        </p:nvSpPr>
        <p:spPr>
          <a:xfrm>
            <a:off x="611560" y="1707654"/>
            <a:ext cx="7992887" cy="316835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Embauche de moniteurs pour le camp de la relâche hiver 2018</a:t>
            </a:r>
          </a:p>
        </p:txBody>
      </p:sp>
    </p:spTree>
    <p:extLst>
      <p:ext uri="{BB962C8B-B14F-4D97-AF65-F5344CB8AC3E}">
        <p14:creationId xmlns:p14="http://schemas.microsoft.com/office/powerpoint/2010/main" val="33290754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23728" y="1399297"/>
            <a:ext cx="5958408" cy="1754326"/>
          </a:xfrm>
          <a:prstGeom prst="rect">
            <a:avLst/>
          </a:prstGeom>
        </p:spPr>
        <p:txBody>
          <a:bodyPr wrap="square">
            <a:spAutoFit/>
          </a:bodyPr>
          <a:lstStyle/>
          <a:p>
            <a:r>
              <a:rPr lang="en-CA" sz="5400" b="1" dirty="0">
                <a:latin typeface="Arial" panose="020B0604020202020204" pitchFamily="34" charset="0"/>
                <a:cs typeface="Arial" panose="020B0604020202020204" pitchFamily="34" charset="0"/>
              </a:rPr>
              <a:t>Parole</a:t>
            </a:r>
          </a:p>
          <a:p>
            <a:r>
              <a:rPr lang="en-CA" sz="5400" b="1" dirty="0">
                <a:latin typeface="Arial" panose="020B0604020202020204" pitchFamily="34" charset="0"/>
                <a:cs typeface="Arial" panose="020B0604020202020204" pitchFamily="34" charset="0"/>
              </a:rPr>
              <a:t>au public</a:t>
            </a:r>
            <a:endParaRPr lang="fr-CA" sz="5400" dirty="0">
              <a:latin typeface="Arial" panose="020B0604020202020204" pitchFamily="34" charset="0"/>
              <a:cs typeface="Arial" panose="020B0604020202020204" pitchFamily="34" charset="0"/>
            </a:endParaRPr>
          </a:p>
        </p:txBody>
      </p:sp>
      <p:sp>
        <p:nvSpPr>
          <p:cNvPr id="5" name="ZoneTexte 4"/>
          <p:cNvSpPr txBox="1"/>
          <p:nvPr/>
        </p:nvSpPr>
        <p:spPr>
          <a:xfrm>
            <a:off x="482541" y="1491630"/>
            <a:ext cx="1872208" cy="1569660"/>
          </a:xfrm>
          <a:prstGeom prst="rect">
            <a:avLst/>
          </a:prstGeom>
          <a:noFill/>
        </p:spPr>
        <p:txBody>
          <a:bodyPr wrap="square" rtlCol="0">
            <a:spAutoFit/>
          </a:bodyPr>
          <a:lstStyle/>
          <a:p>
            <a:r>
              <a:rPr lang="fr-CA" sz="9600" b="1" dirty="0">
                <a:latin typeface="Arial" panose="020B0604020202020204" pitchFamily="34" charset="0"/>
                <a:cs typeface="Arial" panose="020B0604020202020204" pitchFamily="34" charset="0"/>
              </a:rPr>
              <a:t>8.</a:t>
            </a:r>
          </a:p>
        </p:txBody>
      </p:sp>
    </p:spTree>
    <p:extLst>
      <p:ext uri="{BB962C8B-B14F-4D97-AF65-F5344CB8AC3E}">
        <p14:creationId xmlns:p14="http://schemas.microsoft.com/office/powerpoint/2010/main" val="19968874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ous-titre 9"/>
          <p:cNvSpPr>
            <a:spLocks noGrp="1"/>
          </p:cNvSpPr>
          <p:nvPr>
            <p:ph type="subTitle" idx="1"/>
          </p:nvPr>
        </p:nvSpPr>
        <p:spPr/>
        <p:txBody>
          <a:bodyPr/>
          <a:lstStyle/>
          <a:p>
            <a:endParaRPr lang="fr-CA"/>
          </a:p>
        </p:txBody>
      </p:sp>
      <p:sp>
        <p:nvSpPr>
          <p:cNvPr id="3" name="Rectangle 2"/>
          <p:cNvSpPr/>
          <p:nvPr/>
        </p:nvSpPr>
        <p:spPr>
          <a:xfrm>
            <a:off x="2123728" y="1399297"/>
            <a:ext cx="5958408" cy="1754326"/>
          </a:xfrm>
          <a:prstGeom prst="rect">
            <a:avLst/>
          </a:prstGeom>
        </p:spPr>
        <p:txBody>
          <a:bodyPr wrap="square">
            <a:spAutoFit/>
          </a:bodyPr>
          <a:lstStyle/>
          <a:p>
            <a:r>
              <a:rPr lang="en-CA" sz="5400" b="1" dirty="0" err="1">
                <a:latin typeface="Arial" panose="020B0604020202020204" pitchFamily="34" charset="0"/>
                <a:cs typeface="Arial" panose="020B0604020202020204" pitchFamily="34" charset="0"/>
              </a:rPr>
              <a:t>Clôture</a:t>
            </a:r>
            <a:endParaRPr lang="en-CA" sz="5400" b="1" dirty="0">
              <a:latin typeface="Arial" panose="020B0604020202020204" pitchFamily="34" charset="0"/>
              <a:cs typeface="Arial" panose="020B0604020202020204" pitchFamily="34" charset="0"/>
            </a:endParaRPr>
          </a:p>
          <a:p>
            <a:r>
              <a:rPr lang="en-CA" sz="5400" b="1" dirty="0">
                <a:latin typeface="Arial" panose="020B0604020202020204" pitchFamily="34" charset="0"/>
                <a:cs typeface="Arial" panose="020B0604020202020204" pitchFamily="34" charset="0"/>
              </a:rPr>
              <a:t>de la séance</a:t>
            </a:r>
          </a:p>
        </p:txBody>
      </p:sp>
      <p:sp>
        <p:nvSpPr>
          <p:cNvPr id="5" name="ZoneTexte 4"/>
          <p:cNvSpPr txBox="1"/>
          <p:nvPr/>
        </p:nvSpPr>
        <p:spPr>
          <a:xfrm>
            <a:off x="482541" y="1491630"/>
            <a:ext cx="1872208" cy="1569660"/>
          </a:xfrm>
          <a:prstGeom prst="rect">
            <a:avLst/>
          </a:prstGeom>
          <a:noFill/>
        </p:spPr>
        <p:txBody>
          <a:bodyPr wrap="square" rtlCol="0">
            <a:spAutoFit/>
          </a:bodyPr>
          <a:lstStyle/>
          <a:p>
            <a:r>
              <a:rPr lang="fr-CA" sz="9600" b="1" dirty="0">
                <a:latin typeface="Arial" panose="020B0604020202020204" pitchFamily="34" charset="0"/>
                <a:cs typeface="Arial" panose="020B0604020202020204" pitchFamily="34" charset="0"/>
              </a:rPr>
              <a:t>9.</a:t>
            </a:r>
          </a:p>
        </p:txBody>
      </p:sp>
    </p:spTree>
    <p:extLst>
      <p:ext uri="{BB962C8B-B14F-4D97-AF65-F5344CB8AC3E}">
        <p14:creationId xmlns:p14="http://schemas.microsoft.com/office/powerpoint/2010/main" val="95163860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A"/>
          </a:p>
        </p:txBody>
      </p:sp>
      <p:sp>
        <p:nvSpPr>
          <p:cNvPr id="3" name="Espace réservé du contenu 2"/>
          <p:cNvSpPr>
            <a:spLocks noGrp="1"/>
          </p:cNvSpPr>
          <p:nvPr>
            <p:ph idx="1"/>
          </p:nvPr>
        </p:nvSpPr>
        <p:spPr>
          <a:xfrm>
            <a:off x="467544" y="2067694"/>
            <a:ext cx="8229600" cy="3394472"/>
          </a:xfrm>
        </p:spPr>
        <p:txBody>
          <a:bodyPr>
            <a:normAutofit/>
          </a:bodyPr>
          <a:lstStyle/>
          <a:p>
            <a:pPr marL="0" indent="0">
              <a:buNone/>
            </a:pPr>
            <a:r>
              <a:rPr lang="fr-CA" sz="4800" b="1" dirty="0">
                <a:latin typeface="Arial" panose="020B0604020202020204" pitchFamily="34" charset="0"/>
                <a:cs typeface="Arial" panose="020B0604020202020204" pitchFamily="34" charset="0"/>
              </a:rPr>
              <a:t>Merci, bonne fin de soirée !</a:t>
            </a:r>
            <a:endParaRPr lang="fr-CA" sz="4800" dirty="0"/>
          </a:p>
        </p:txBody>
      </p:sp>
    </p:spTree>
    <p:extLst>
      <p:ext uri="{BB962C8B-B14F-4D97-AF65-F5344CB8AC3E}">
        <p14:creationId xmlns:p14="http://schemas.microsoft.com/office/powerpoint/2010/main" val="260556970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A" dirty="0"/>
          </a:p>
        </p:txBody>
      </p:sp>
      <p:sp>
        <p:nvSpPr>
          <p:cNvPr id="4" name="Rectangle 3"/>
          <p:cNvSpPr/>
          <p:nvPr/>
        </p:nvSpPr>
        <p:spPr>
          <a:xfrm>
            <a:off x="3008721" y="1635646"/>
            <a:ext cx="2809423" cy="369332"/>
          </a:xfrm>
          <a:prstGeom prst="rect">
            <a:avLst/>
          </a:prstGeom>
        </p:spPr>
        <p:txBody>
          <a:bodyPr wrap="none">
            <a:spAutoFit/>
          </a:bodyPr>
          <a:lstStyle/>
          <a:p>
            <a:r>
              <a:rPr lang="fr-CA" b="1" dirty="0" err="1">
                <a:latin typeface="Arial" panose="020B0604020202020204" pitchFamily="34" charset="0"/>
                <a:cs typeface="Arial" panose="020B0604020202020204" pitchFamily="34" charset="0"/>
              </a:rPr>
              <a:t>Ville.de.Saint.Colomban</a:t>
            </a:r>
            <a:endParaRPr lang="fr-CA" b="1" dirty="0">
              <a:latin typeface="Arial" panose="020B0604020202020204" pitchFamily="34" charset="0"/>
              <a:cs typeface="Arial" panose="020B0604020202020204" pitchFamily="34" charset="0"/>
            </a:endParaRPr>
          </a:p>
        </p:txBody>
      </p:sp>
      <p:sp>
        <p:nvSpPr>
          <p:cNvPr id="5" name="Rectangle 4"/>
          <p:cNvSpPr/>
          <p:nvPr/>
        </p:nvSpPr>
        <p:spPr>
          <a:xfrm>
            <a:off x="2662788" y="2553148"/>
            <a:ext cx="2198038" cy="369332"/>
          </a:xfrm>
          <a:prstGeom prst="rect">
            <a:avLst/>
          </a:prstGeom>
        </p:spPr>
        <p:txBody>
          <a:bodyPr wrap="none">
            <a:spAutoFit/>
          </a:bodyPr>
          <a:lstStyle/>
          <a:p>
            <a:r>
              <a:rPr lang="fr-CA" b="1" dirty="0">
                <a:latin typeface="Arial" panose="020B0604020202020204" pitchFamily="34" charset="0"/>
                <a:cs typeface="Arial" panose="020B0604020202020204" pitchFamily="34" charset="0"/>
              </a:rPr>
              <a:t>st.colomban.qc.ca</a:t>
            </a:r>
          </a:p>
        </p:txBody>
      </p:sp>
      <p:pic>
        <p:nvPicPr>
          <p:cNvPr id="6" name="Image 5">
            <a:hlinkClick r:id="rId2"/>
          </p:cNvPr>
          <p:cNvPicPr/>
          <p:nvPr/>
        </p:nvPicPr>
        <p:blipFill>
          <a:blip r:embed="rId3" cstate="print">
            <a:extLst>
              <a:ext uri="{28A0092B-C50C-407E-A947-70E740481C1C}">
                <a14:useLocalDpi xmlns:a14="http://schemas.microsoft.com/office/drawing/2010/main" val="0"/>
              </a:ext>
            </a:extLst>
          </a:blip>
          <a:stretch>
            <a:fillRect/>
          </a:stretch>
        </p:blipFill>
        <p:spPr>
          <a:xfrm>
            <a:off x="2687577" y="2070681"/>
            <a:ext cx="361315" cy="356870"/>
          </a:xfrm>
          <a:prstGeom prst="rect">
            <a:avLst/>
          </a:prstGeom>
        </p:spPr>
      </p:pic>
      <p:sp>
        <p:nvSpPr>
          <p:cNvPr id="7" name="Rectangle 6"/>
          <p:cNvSpPr/>
          <p:nvPr/>
        </p:nvSpPr>
        <p:spPr>
          <a:xfrm>
            <a:off x="3010943" y="2055049"/>
            <a:ext cx="1672253" cy="369332"/>
          </a:xfrm>
          <a:prstGeom prst="rect">
            <a:avLst/>
          </a:prstGeom>
        </p:spPr>
        <p:txBody>
          <a:bodyPr wrap="none">
            <a:spAutoFit/>
          </a:bodyPr>
          <a:lstStyle/>
          <a:p>
            <a:r>
              <a:rPr lang="fr-CA" b="1">
                <a:latin typeface="Arial" panose="020B0604020202020204" pitchFamily="34" charset="0"/>
                <a:cs typeface="Arial" panose="020B0604020202020204" pitchFamily="34" charset="0"/>
              </a:rPr>
              <a:t>St_Colomban</a:t>
            </a:r>
            <a:endParaRPr lang="fr-CA" b="1" dirty="0">
              <a:latin typeface="Arial" panose="020B0604020202020204" pitchFamily="34" charset="0"/>
              <a:cs typeface="Arial" panose="020B0604020202020204" pitchFamily="34" charset="0"/>
            </a:endParaRPr>
          </a:p>
        </p:txBody>
      </p:sp>
      <p:pic>
        <p:nvPicPr>
          <p:cNvPr id="8" name="Image 7">
            <a:hlinkClick r:id="rId4" tooltip="Page Facebook de la Ville de Saint-Colomban"/>
          </p:cNvPr>
          <p:cNvPicPr/>
          <p:nvPr/>
        </p:nvPicPr>
        <p:blipFill>
          <a:blip r:embed="rId5" cstate="print">
            <a:extLst>
              <a:ext uri="{28A0092B-C50C-407E-A947-70E740481C1C}">
                <a14:useLocalDpi xmlns:a14="http://schemas.microsoft.com/office/drawing/2010/main" val="0"/>
              </a:ext>
            </a:extLst>
          </a:blip>
          <a:stretch>
            <a:fillRect/>
          </a:stretch>
        </p:blipFill>
        <p:spPr>
          <a:xfrm>
            <a:off x="2685261" y="1622162"/>
            <a:ext cx="356235" cy="356235"/>
          </a:xfrm>
          <a:prstGeom prst="rect">
            <a:avLst/>
          </a:prstGeom>
        </p:spPr>
      </p:pic>
    </p:spTree>
    <p:extLst>
      <p:ext uri="{BB962C8B-B14F-4D97-AF65-F5344CB8AC3E}">
        <p14:creationId xmlns:p14="http://schemas.microsoft.com/office/powerpoint/2010/main" val="177413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2.6</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6" name="Sous-titre 9"/>
          <p:cNvSpPr txBox="1">
            <a:spLocks/>
          </p:cNvSpPr>
          <p:nvPr/>
        </p:nvSpPr>
        <p:spPr>
          <a:xfrm>
            <a:off x="633408" y="20760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Approbation de la liste des comptes à payer et autorisation de paiement</a:t>
            </a:r>
          </a:p>
        </p:txBody>
      </p:sp>
    </p:spTree>
    <p:extLst>
      <p:ext uri="{BB962C8B-B14F-4D97-AF65-F5344CB8AC3E}">
        <p14:creationId xmlns:p14="http://schemas.microsoft.com/office/powerpoint/2010/main" val="923110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59F9CD-9980-45E2-9148-7EF35EB9E012}"/>
              </a:ext>
            </a:extLst>
          </p:cNvPr>
          <p:cNvSpPr>
            <a:spLocks noGrp="1"/>
          </p:cNvSpPr>
          <p:nvPr>
            <p:ph type="title"/>
          </p:nvPr>
        </p:nvSpPr>
        <p:spPr/>
        <p:txBody>
          <a:bodyPr/>
          <a:lstStyle/>
          <a:p>
            <a:endParaRPr lang="fr-CA"/>
          </a:p>
        </p:txBody>
      </p:sp>
      <p:sp>
        <p:nvSpPr>
          <p:cNvPr id="3" name="Espace réservé du contenu 2">
            <a:extLst>
              <a:ext uri="{FF2B5EF4-FFF2-40B4-BE49-F238E27FC236}">
                <a16:creationId xmlns:a16="http://schemas.microsoft.com/office/drawing/2014/main" id="{E3AAD131-2015-4D0B-8279-92F3B6E1EAC7}"/>
              </a:ext>
            </a:extLst>
          </p:cNvPr>
          <p:cNvSpPr>
            <a:spLocks noGrp="1"/>
          </p:cNvSpPr>
          <p:nvPr>
            <p:ph idx="1"/>
          </p:nvPr>
        </p:nvSpPr>
        <p:spPr/>
        <p:txBody>
          <a:bodyPr/>
          <a:lstStyle/>
          <a:p>
            <a:endParaRPr lang="fr-CA"/>
          </a:p>
        </p:txBody>
      </p:sp>
      <p:pic>
        <p:nvPicPr>
          <p:cNvPr id="4" name="Image 3">
            <a:extLst>
              <a:ext uri="{FF2B5EF4-FFF2-40B4-BE49-F238E27FC236}">
                <a16:creationId xmlns:a16="http://schemas.microsoft.com/office/drawing/2014/main" id="{AA9CEC80-6529-435D-9B34-ECE29B0BE47E}"/>
              </a:ext>
            </a:extLst>
          </p:cNvPr>
          <p:cNvPicPr>
            <a:picLocks noChangeAspect="1"/>
          </p:cNvPicPr>
          <p:nvPr/>
        </p:nvPicPr>
        <p:blipFill>
          <a:blip r:embed="rId2"/>
          <a:stretch>
            <a:fillRect/>
          </a:stretch>
        </p:blipFill>
        <p:spPr>
          <a:xfrm>
            <a:off x="222286" y="0"/>
            <a:ext cx="8699428" cy="5143500"/>
          </a:xfrm>
          <a:prstGeom prst="rect">
            <a:avLst/>
          </a:prstGeom>
        </p:spPr>
      </p:pic>
      <p:sp>
        <p:nvSpPr>
          <p:cNvPr id="5" name="ZoneTexte 4">
            <a:extLst>
              <a:ext uri="{FF2B5EF4-FFF2-40B4-BE49-F238E27FC236}">
                <a16:creationId xmlns:a16="http://schemas.microsoft.com/office/drawing/2014/main" id="{F963468C-3DA1-4CF8-9739-75B8D8B52DB1}"/>
              </a:ext>
            </a:extLst>
          </p:cNvPr>
          <p:cNvSpPr txBox="1"/>
          <p:nvPr/>
        </p:nvSpPr>
        <p:spPr>
          <a:xfrm>
            <a:off x="3131840" y="2139702"/>
            <a:ext cx="4752528" cy="1200329"/>
          </a:xfrm>
          <a:prstGeom prst="rect">
            <a:avLst/>
          </a:prstGeom>
          <a:noFill/>
        </p:spPr>
        <p:txBody>
          <a:bodyPr wrap="square" rtlCol="0">
            <a:spAutoFit/>
          </a:bodyPr>
          <a:lstStyle/>
          <a:p>
            <a:r>
              <a:rPr lang="fr-CA" sz="7200" dirty="0">
                <a:solidFill>
                  <a:schemeClr val="bg1"/>
                </a:solidFill>
                <a:effectLst>
                  <a:outerShdw blurRad="38100" dist="38100" dir="2700000" algn="tl">
                    <a:srgbClr val="000000">
                      <a:alpha val="43137"/>
                    </a:srgbClr>
                  </a:outerShdw>
                </a:effectLst>
              </a:rPr>
              <a:t>Extrait</a:t>
            </a:r>
          </a:p>
        </p:txBody>
      </p:sp>
    </p:spTree>
    <p:extLst>
      <p:ext uri="{BB962C8B-B14F-4D97-AF65-F5344CB8AC3E}">
        <p14:creationId xmlns:p14="http://schemas.microsoft.com/office/powerpoint/2010/main" val="1153942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2.7</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6" name="Sous-titre 9"/>
          <p:cNvSpPr txBox="1">
            <a:spLocks/>
          </p:cNvSpPr>
          <p:nvPr/>
        </p:nvSpPr>
        <p:spPr>
          <a:xfrm>
            <a:off x="633408" y="20760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Autorisation d'utiliser le fonds de roulement pour le paiement des dépenses courantes de la Ville</a:t>
            </a:r>
          </a:p>
        </p:txBody>
      </p:sp>
    </p:spTree>
    <p:extLst>
      <p:ext uri="{BB962C8B-B14F-4D97-AF65-F5344CB8AC3E}">
        <p14:creationId xmlns:p14="http://schemas.microsoft.com/office/powerpoint/2010/main" val="1043420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2.8</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467544" y="1960692"/>
            <a:ext cx="7291392" cy="131445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510280" y="1983537"/>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Octroi d'une aide au CPE Les Petits Baluchons</a:t>
            </a:r>
          </a:p>
        </p:txBody>
      </p:sp>
      <p:pic>
        <p:nvPicPr>
          <p:cNvPr id="1026" name="Picture 2" descr="Résultats de recherche d'images pour « les petits baluchons saint-colomban »">
            <a:extLst>
              <a:ext uri="{FF2B5EF4-FFF2-40B4-BE49-F238E27FC236}">
                <a16:creationId xmlns:a16="http://schemas.microsoft.com/office/drawing/2014/main" id="{D74C1414-8F1B-49B7-9EF7-85405A0BEF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7515" y="3267649"/>
            <a:ext cx="5288969" cy="1879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538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2.9</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467544" y="1960692"/>
            <a:ext cx="8352928" cy="277129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481008" y="2211710"/>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Approbation de la cinquième version du programme de la taxe sur l'essence et de la contribution du Québec 2014-2018 (TECQ)</a:t>
            </a:r>
          </a:p>
        </p:txBody>
      </p:sp>
    </p:spTree>
    <p:extLst>
      <p:ext uri="{BB962C8B-B14F-4D97-AF65-F5344CB8AC3E}">
        <p14:creationId xmlns:p14="http://schemas.microsoft.com/office/powerpoint/2010/main" val="4089384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BF405F-908B-48BB-B437-73C73FE627A4}"/>
              </a:ext>
            </a:extLst>
          </p:cNvPr>
          <p:cNvSpPr>
            <a:spLocks noGrp="1"/>
          </p:cNvSpPr>
          <p:nvPr>
            <p:ph type="title"/>
          </p:nvPr>
        </p:nvSpPr>
        <p:spPr/>
        <p:txBody>
          <a:bodyPr/>
          <a:lstStyle/>
          <a:p>
            <a:endParaRPr lang="fr-CA"/>
          </a:p>
        </p:txBody>
      </p:sp>
      <p:sp>
        <p:nvSpPr>
          <p:cNvPr id="3" name="Espace réservé du contenu 2">
            <a:extLst>
              <a:ext uri="{FF2B5EF4-FFF2-40B4-BE49-F238E27FC236}">
                <a16:creationId xmlns:a16="http://schemas.microsoft.com/office/drawing/2014/main" id="{F0A528D5-A169-4065-A00A-47F2463D73F5}"/>
              </a:ext>
            </a:extLst>
          </p:cNvPr>
          <p:cNvSpPr>
            <a:spLocks noGrp="1"/>
          </p:cNvSpPr>
          <p:nvPr>
            <p:ph idx="1"/>
          </p:nvPr>
        </p:nvSpPr>
        <p:spPr/>
        <p:txBody>
          <a:bodyPr/>
          <a:lstStyle/>
          <a:p>
            <a:endParaRPr lang="fr-CA" dirty="0"/>
          </a:p>
        </p:txBody>
      </p:sp>
      <p:pic>
        <p:nvPicPr>
          <p:cNvPr id="4" name="Image 3">
            <a:extLst>
              <a:ext uri="{FF2B5EF4-FFF2-40B4-BE49-F238E27FC236}">
                <a16:creationId xmlns:a16="http://schemas.microsoft.com/office/drawing/2014/main" id="{D910F456-3631-4B8F-9B93-7D859D45AACA}"/>
              </a:ext>
            </a:extLst>
          </p:cNvPr>
          <p:cNvPicPr>
            <a:picLocks noChangeAspect="1"/>
          </p:cNvPicPr>
          <p:nvPr/>
        </p:nvPicPr>
        <p:blipFill>
          <a:blip r:embed="rId2"/>
          <a:stretch>
            <a:fillRect/>
          </a:stretch>
        </p:blipFill>
        <p:spPr>
          <a:xfrm>
            <a:off x="1393624" y="0"/>
            <a:ext cx="6356751" cy="5143500"/>
          </a:xfrm>
          <a:prstGeom prst="rect">
            <a:avLst/>
          </a:prstGeom>
        </p:spPr>
      </p:pic>
      <p:sp>
        <p:nvSpPr>
          <p:cNvPr id="6" name="ZoneTexte 5">
            <a:extLst>
              <a:ext uri="{FF2B5EF4-FFF2-40B4-BE49-F238E27FC236}">
                <a16:creationId xmlns:a16="http://schemas.microsoft.com/office/drawing/2014/main" id="{EFD47CD0-C454-44A4-B3B1-74CD4B1DC0CA}"/>
              </a:ext>
            </a:extLst>
          </p:cNvPr>
          <p:cNvSpPr txBox="1"/>
          <p:nvPr/>
        </p:nvSpPr>
        <p:spPr>
          <a:xfrm>
            <a:off x="3131840" y="2139702"/>
            <a:ext cx="4752528" cy="1200329"/>
          </a:xfrm>
          <a:prstGeom prst="rect">
            <a:avLst/>
          </a:prstGeom>
          <a:noFill/>
        </p:spPr>
        <p:txBody>
          <a:bodyPr wrap="square" rtlCol="0">
            <a:spAutoFit/>
          </a:bodyPr>
          <a:lstStyle/>
          <a:p>
            <a:r>
              <a:rPr lang="fr-CA" sz="7200" dirty="0">
                <a:solidFill>
                  <a:schemeClr val="bg1"/>
                </a:solidFill>
                <a:effectLst>
                  <a:outerShdw blurRad="38100" dist="38100" dir="2700000" algn="tl">
                    <a:srgbClr val="000000">
                      <a:alpha val="43137"/>
                    </a:srgbClr>
                  </a:outerShdw>
                </a:effectLst>
              </a:rPr>
              <a:t>Extrait</a:t>
            </a:r>
          </a:p>
        </p:txBody>
      </p:sp>
    </p:spTree>
    <p:extLst>
      <p:ext uri="{BB962C8B-B14F-4D97-AF65-F5344CB8AC3E}">
        <p14:creationId xmlns:p14="http://schemas.microsoft.com/office/powerpoint/2010/main" val="1533693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2.10</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467544" y="1960692"/>
            <a:ext cx="7291392" cy="131445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510280" y="1983536"/>
            <a:ext cx="8123439" cy="3036485"/>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Autorisation de signature d'une entente </a:t>
            </a:r>
            <a:r>
              <a:rPr lang="fr-CA" dirty="0" err="1"/>
              <a:t>intermunicipale</a:t>
            </a:r>
            <a:r>
              <a:rPr lang="fr-CA" dirty="0"/>
              <a:t> avec la Municipalité régionale de comté (MRC) de La </a:t>
            </a:r>
            <a:r>
              <a:rPr lang="fr-CA" dirty="0" err="1"/>
              <a:t>Rivière-du-Nord</a:t>
            </a:r>
            <a:r>
              <a:rPr lang="fr-CA" dirty="0"/>
              <a:t> relativement à la vente pour non-paiement des taxes et prévoyant une délégation de compétence</a:t>
            </a:r>
          </a:p>
        </p:txBody>
      </p:sp>
    </p:spTree>
    <p:extLst>
      <p:ext uri="{BB962C8B-B14F-4D97-AF65-F5344CB8AC3E}">
        <p14:creationId xmlns:p14="http://schemas.microsoft.com/office/powerpoint/2010/main" val="4019380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3CC110-1E70-4CB8-B8DF-63645760F256}"/>
              </a:ext>
            </a:extLst>
          </p:cNvPr>
          <p:cNvSpPr>
            <a:spLocks noGrp="1"/>
          </p:cNvSpPr>
          <p:nvPr>
            <p:ph type="title"/>
          </p:nvPr>
        </p:nvSpPr>
        <p:spPr/>
        <p:txBody>
          <a:bodyPr/>
          <a:lstStyle/>
          <a:p>
            <a:endParaRPr lang="fr-CA"/>
          </a:p>
        </p:txBody>
      </p:sp>
      <p:sp>
        <p:nvSpPr>
          <p:cNvPr id="3" name="Espace réservé du contenu 2">
            <a:extLst>
              <a:ext uri="{FF2B5EF4-FFF2-40B4-BE49-F238E27FC236}">
                <a16:creationId xmlns:a16="http://schemas.microsoft.com/office/drawing/2014/main" id="{A351F051-474A-47D4-94EC-17DBE20DAEAD}"/>
              </a:ext>
            </a:extLst>
          </p:cNvPr>
          <p:cNvSpPr>
            <a:spLocks noGrp="1"/>
          </p:cNvSpPr>
          <p:nvPr>
            <p:ph idx="1"/>
          </p:nvPr>
        </p:nvSpPr>
        <p:spPr/>
        <p:txBody>
          <a:bodyPr/>
          <a:lstStyle/>
          <a:p>
            <a:endParaRPr lang="fr-CA"/>
          </a:p>
        </p:txBody>
      </p:sp>
      <p:pic>
        <p:nvPicPr>
          <p:cNvPr id="4" name="Image 3">
            <a:extLst>
              <a:ext uri="{FF2B5EF4-FFF2-40B4-BE49-F238E27FC236}">
                <a16:creationId xmlns:a16="http://schemas.microsoft.com/office/drawing/2014/main" id="{20020589-70A1-4B38-8869-401D5283E50D}"/>
              </a:ext>
            </a:extLst>
          </p:cNvPr>
          <p:cNvPicPr>
            <a:picLocks noChangeAspect="1"/>
          </p:cNvPicPr>
          <p:nvPr/>
        </p:nvPicPr>
        <p:blipFill>
          <a:blip r:embed="rId2"/>
          <a:stretch>
            <a:fillRect/>
          </a:stretch>
        </p:blipFill>
        <p:spPr>
          <a:xfrm>
            <a:off x="91599" y="0"/>
            <a:ext cx="8960801" cy="5143500"/>
          </a:xfrm>
          <a:prstGeom prst="rect">
            <a:avLst/>
          </a:prstGeom>
        </p:spPr>
      </p:pic>
      <p:sp>
        <p:nvSpPr>
          <p:cNvPr id="6" name="ZoneTexte 5">
            <a:extLst>
              <a:ext uri="{FF2B5EF4-FFF2-40B4-BE49-F238E27FC236}">
                <a16:creationId xmlns:a16="http://schemas.microsoft.com/office/drawing/2014/main" id="{92EFA8A6-7ADD-4641-90C2-0C761D785B24}"/>
              </a:ext>
            </a:extLst>
          </p:cNvPr>
          <p:cNvSpPr txBox="1"/>
          <p:nvPr/>
        </p:nvSpPr>
        <p:spPr>
          <a:xfrm>
            <a:off x="3131840" y="2139702"/>
            <a:ext cx="4752528" cy="1200329"/>
          </a:xfrm>
          <a:prstGeom prst="rect">
            <a:avLst/>
          </a:prstGeom>
          <a:noFill/>
        </p:spPr>
        <p:txBody>
          <a:bodyPr wrap="square" rtlCol="0">
            <a:spAutoFit/>
          </a:bodyPr>
          <a:lstStyle/>
          <a:p>
            <a:r>
              <a:rPr lang="fr-CA" sz="7200" dirty="0">
                <a:solidFill>
                  <a:schemeClr val="bg1"/>
                </a:solidFill>
                <a:effectLst>
                  <a:outerShdw blurRad="38100" dist="38100" dir="2700000" algn="tl">
                    <a:srgbClr val="000000">
                      <a:alpha val="43137"/>
                    </a:srgbClr>
                  </a:outerShdw>
                </a:effectLst>
              </a:rPr>
              <a:t>Extrait</a:t>
            </a:r>
          </a:p>
        </p:txBody>
      </p:sp>
    </p:spTree>
    <p:extLst>
      <p:ext uri="{BB962C8B-B14F-4D97-AF65-F5344CB8AC3E}">
        <p14:creationId xmlns:p14="http://schemas.microsoft.com/office/powerpoint/2010/main" val="3800154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2.11</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467544" y="1960692"/>
            <a:ext cx="7291392" cy="131445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510280" y="1983537"/>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Demande de destruction des versions papier dont le support principal est devenu numérique</a:t>
            </a:r>
          </a:p>
        </p:txBody>
      </p:sp>
    </p:spTree>
    <p:extLst>
      <p:ext uri="{BB962C8B-B14F-4D97-AF65-F5344CB8AC3E}">
        <p14:creationId xmlns:p14="http://schemas.microsoft.com/office/powerpoint/2010/main" val="1290617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ctrTitle"/>
          </p:nvPr>
        </p:nvSpPr>
        <p:spPr>
          <a:xfrm>
            <a:off x="3136304" y="1725200"/>
            <a:ext cx="7772400" cy="1102519"/>
          </a:xfrm>
        </p:spPr>
        <p:txBody>
          <a:bodyPr>
            <a:normAutofit fontScale="90000"/>
          </a:bodyPr>
          <a:lstStyle/>
          <a:p>
            <a:pPr algn="l"/>
            <a:r>
              <a:rPr lang="en-CA" sz="5400" b="1" dirty="0" err="1">
                <a:latin typeface="Arial" panose="020B0604020202020204" pitchFamily="34" charset="0"/>
                <a:cs typeface="Arial" panose="020B0604020202020204" pitchFamily="34" charset="0"/>
              </a:rPr>
              <a:t>Ouverture</a:t>
            </a:r>
            <a:br>
              <a:rPr lang="en-CA" sz="5400" b="1" dirty="0">
                <a:latin typeface="Arial" panose="020B0604020202020204" pitchFamily="34" charset="0"/>
                <a:cs typeface="Arial" panose="020B0604020202020204" pitchFamily="34" charset="0"/>
              </a:rPr>
            </a:br>
            <a:r>
              <a:rPr lang="en-CA" sz="5400" b="1" dirty="0">
                <a:latin typeface="Arial" panose="020B0604020202020204" pitchFamily="34" charset="0"/>
                <a:cs typeface="Arial" panose="020B0604020202020204" pitchFamily="34" charset="0"/>
              </a:rPr>
              <a:t>de la séance</a:t>
            </a:r>
            <a:endParaRPr lang="fr-CA" sz="5400" dirty="0">
              <a:latin typeface="Arial" panose="020B0604020202020204" pitchFamily="34" charset="0"/>
              <a:cs typeface="Arial" panose="020B0604020202020204" pitchFamily="34" charset="0"/>
            </a:endParaRPr>
          </a:p>
        </p:txBody>
      </p:sp>
      <p:sp>
        <p:nvSpPr>
          <p:cNvPr id="10" name="Sous-titre 9"/>
          <p:cNvSpPr>
            <a:spLocks noGrp="1"/>
          </p:cNvSpPr>
          <p:nvPr>
            <p:ph type="subTitle" idx="1"/>
          </p:nvPr>
        </p:nvSpPr>
        <p:spPr/>
        <p:txBody>
          <a:bodyPr/>
          <a:lstStyle/>
          <a:p>
            <a:endParaRPr lang="fr-CA"/>
          </a:p>
        </p:txBody>
      </p:sp>
      <p:sp>
        <p:nvSpPr>
          <p:cNvPr id="11" name="ZoneTexte 10"/>
          <p:cNvSpPr txBox="1"/>
          <p:nvPr/>
        </p:nvSpPr>
        <p:spPr>
          <a:xfrm>
            <a:off x="482540" y="1491630"/>
            <a:ext cx="2145243" cy="1569660"/>
          </a:xfrm>
          <a:prstGeom prst="rect">
            <a:avLst/>
          </a:prstGeom>
          <a:noFill/>
        </p:spPr>
        <p:txBody>
          <a:bodyPr wrap="square" rtlCol="0">
            <a:spAutoFit/>
          </a:bodyPr>
          <a:lstStyle/>
          <a:p>
            <a:r>
              <a:rPr lang="fr-CA" sz="9600" b="1" dirty="0">
                <a:latin typeface="Arial" panose="020B0604020202020204" pitchFamily="34" charset="0"/>
                <a:cs typeface="Arial" panose="020B0604020202020204" pitchFamily="34" charset="0"/>
              </a:rPr>
              <a:t>1.1</a:t>
            </a:r>
          </a:p>
        </p:txBody>
      </p:sp>
    </p:spTree>
    <p:extLst>
      <p:ext uri="{BB962C8B-B14F-4D97-AF65-F5344CB8AC3E}">
        <p14:creationId xmlns:p14="http://schemas.microsoft.com/office/powerpoint/2010/main" val="37809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A90928-4C6E-4CC8-8E04-7817E713BCA2}"/>
              </a:ext>
            </a:extLst>
          </p:cNvPr>
          <p:cNvSpPr>
            <a:spLocks noGrp="1"/>
          </p:cNvSpPr>
          <p:nvPr>
            <p:ph type="title"/>
          </p:nvPr>
        </p:nvSpPr>
        <p:spPr/>
        <p:txBody>
          <a:bodyPr/>
          <a:lstStyle/>
          <a:p>
            <a:endParaRPr lang="fr-CA"/>
          </a:p>
        </p:txBody>
      </p:sp>
      <p:sp>
        <p:nvSpPr>
          <p:cNvPr id="3" name="Espace réservé du contenu 2">
            <a:extLst>
              <a:ext uri="{FF2B5EF4-FFF2-40B4-BE49-F238E27FC236}">
                <a16:creationId xmlns:a16="http://schemas.microsoft.com/office/drawing/2014/main" id="{A727A6B3-61C4-46C2-9645-8845B089F022}"/>
              </a:ext>
            </a:extLst>
          </p:cNvPr>
          <p:cNvSpPr>
            <a:spLocks noGrp="1"/>
          </p:cNvSpPr>
          <p:nvPr>
            <p:ph idx="1"/>
          </p:nvPr>
        </p:nvSpPr>
        <p:spPr/>
        <p:txBody>
          <a:bodyPr/>
          <a:lstStyle/>
          <a:p>
            <a:endParaRPr lang="fr-CA"/>
          </a:p>
        </p:txBody>
      </p:sp>
      <p:pic>
        <p:nvPicPr>
          <p:cNvPr id="4" name="Image 3">
            <a:extLst>
              <a:ext uri="{FF2B5EF4-FFF2-40B4-BE49-F238E27FC236}">
                <a16:creationId xmlns:a16="http://schemas.microsoft.com/office/drawing/2014/main" id="{59B44755-738D-4511-BC6E-6E6AD0980314}"/>
              </a:ext>
            </a:extLst>
          </p:cNvPr>
          <p:cNvPicPr>
            <a:picLocks noChangeAspect="1"/>
          </p:cNvPicPr>
          <p:nvPr/>
        </p:nvPicPr>
        <p:blipFill>
          <a:blip r:embed="rId2"/>
          <a:stretch>
            <a:fillRect/>
          </a:stretch>
        </p:blipFill>
        <p:spPr>
          <a:xfrm>
            <a:off x="0" y="241738"/>
            <a:ext cx="9144000" cy="4660023"/>
          </a:xfrm>
          <a:prstGeom prst="rect">
            <a:avLst/>
          </a:prstGeom>
        </p:spPr>
      </p:pic>
      <p:sp>
        <p:nvSpPr>
          <p:cNvPr id="5" name="ZoneTexte 4">
            <a:extLst>
              <a:ext uri="{FF2B5EF4-FFF2-40B4-BE49-F238E27FC236}">
                <a16:creationId xmlns:a16="http://schemas.microsoft.com/office/drawing/2014/main" id="{2BE740B1-C7A5-4CF9-B9F1-F7AE5D7EC2AB}"/>
              </a:ext>
            </a:extLst>
          </p:cNvPr>
          <p:cNvSpPr txBox="1"/>
          <p:nvPr/>
        </p:nvSpPr>
        <p:spPr>
          <a:xfrm>
            <a:off x="3131840" y="2139702"/>
            <a:ext cx="4752528" cy="1200329"/>
          </a:xfrm>
          <a:prstGeom prst="rect">
            <a:avLst/>
          </a:prstGeom>
          <a:noFill/>
        </p:spPr>
        <p:txBody>
          <a:bodyPr wrap="square" rtlCol="0">
            <a:spAutoFit/>
          </a:bodyPr>
          <a:lstStyle/>
          <a:p>
            <a:r>
              <a:rPr lang="fr-CA" sz="7200" dirty="0">
                <a:solidFill>
                  <a:schemeClr val="bg1"/>
                </a:solidFill>
                <a:effectLst>
                  <a:outerShdw blurRad="38100" dist="38100" dir="2700000" algn="tl">
                    <a:srgbClr val="000000">
                      <a:alpha val="43137"/>
                    </a:srgbClr>
                  </a:outerShdw>
                </a:effectLst>
              </a:rPr>
              <a:t>Extrait</a:t>
            </a:r>
          </a:p>
        </p:txBody>
      </p:sp>
    </p:spTree>
    <p:extLst>
      <p:ext uri="{BB962C8B-B14F-4D97-AF65-F5344CB8AC3E}">
        <p14:creationId xmlns:p14="http://schemas.microsoft.com/office/powerpoint/2010/main" val="1197205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2.12</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467544" y="1960692"/>
            <a:ext cx="7291392" cy="131445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510280" y="1983537"/>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Avis de motion – règlement numéro 1002-2018 – tarification de l'ensemble des services municipaux abrogeant le règlement 1002-2017</a:t>
            </a:r>
          </a:p>
        </p:txBody>
      </p:sp>
    </p:spTree>
    <p:extLst>
      <p:ext uri="{BB962C8B-B14F-4D97-AF65-F5344CB8AC3E}">
        <p14:creationId xmlns:p14="http://schemas.microsoft.com/office/powerpoint/2010/main" val="7595312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2.13</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467544" y="1960692"/>
            <a:ext cx="7291392" cy="131445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510280" y="1983537"/>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Présentation du projet de règlement numéro 1002-2018 </a:t>
            </a:r>
            <a:r>
              <a:rPr lang="fr-CA" dirty="0">
                <a:latin typeface="Century Gothic" panose="020B0502020202020204" pitchFamily="34" charset="0"/>
              </a:rPr>
              <a:t>–</a:t>
            </a:r>
            <a:r>
              <a:rPr lang="fr-CA" dirty="0"/>
              <a:t> tarification de l'ensemble des services municipaux abrogeant le règlement 1002-2017</a:t>
            </a:r>
          </a:p>
        </p:txBody>
      </p:sp>
    </p:spTree>
    <p:extLst>
      <p:ext uri="{BB962C8B-B14F-4D97-AF65-F5344CB8AC3E}">
        <p14:creationId xmlns:p14="http://schemas.microsoft.com/office/powerpoint/2010/main" val="2996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872EA1-8C40-493F-B050-2B390D2F2235}"/>
              </a:ext>
            </a:extLst>
          </p:cNvPr>
          <p:cNvSpPr>
            <a:spLocks noGrp="1"/>
          </p:cNvSpPr>
          <p:nvPr>
            <p:ph type="title"/>
          </p:nvPr>
        </p:nvSpPr>
        <p:spPr/>
        <p:txBody>
          <a:bodyPr/>
          <a:lstStyle/>
          <a:p>
            <a:endParaRPr lang="fr-CA"/>
          </a:p>
        </p:txBody>
      </p:sp>
      <p:sp>
        <p:nvSpPr>
          <p:cNvPr id="3" name="Espace réservé du contenu 2">
            <a:extLst>
              <a:ext uri="{FF2B5EF4-FFF2-40B4-BE49-F238E27FC236}">
                <a16:creationId xmlns:a16="http://schemas.microsoft.com/office/drawing/2014/main" id="{2FD7C934-82F2-4092-ACE6-BBC4C4398037}"/>
              </a:ext>
            </a:extLst>
          </p:cNvPr>
          <p:cNvSpPr>
            <a:spLocks noGrp="1"/>
          </p:cNvSpPr>
          <p:nvPr>
            <p:ph idx="1"/>
          </p:nvPr>
        </p:nvSpPr>
        <p:spPr/>
        <p:txBody>
          <a:bodyPr/>
          <a:lstStyle/>
          <a:p>
            <a:endParaRPr lang="fr-CA"/>
          </a:p>
        </p:txBody>
      </p:sp>
      <p:pic>
        <p:nvPicPr>
          <p:cNvPr id="4" name="Image 3">
            <a:extLst>
              <a:ext uri="{FF2B5EF4-FFF2-40B4-BE49-F238E27FC236}">
                <a16:creationId xmlns:a16="http://schemas.microsoft.com/office/drawing/2014/main" id="{0A68A9DE-727F-499F-9366-378FD90D4436}"/>
              </a:ext>
            </a:extLst>
          </p:cNvPr>
          <p:cNvPicPr>
            <a:picLocks noChangeAspect="1"/>
          </p:cNvPicPr>
          <p:nvPr/>
        </p:nvPicPr>
        <p:blipFill>
          <a:blip r:embed="rId2"/>
          <a:stretch>
            <a:fillRect/>
          </a:stretch>
        </p:blipFill>
        <p:spPr>
          <a:xfrm>
            <a:off x="-36512" y="-100853"/>
            <a:ext cx="9180512" cy="5244353"/>
          </a:xfrm>
          <a:prstGeom prst="rect">
            <a:avLst/>
          </a:prstGeom>
        </p:spPr>
      </p:pic>
      <p:sp>
        <p:nvSpPr>
          <p:cNvPr id="5" name="ZoneTexte 4">
            <a:extLst>
              <a:ext uri="{FF2B5EF4-FFF2-40B4-BE49-F238E27FC236}">
                <a16:creationId xmlns:a16="http://schemas.microsoft.com/office/drawing/2014/main" id="{DE6D466A-03CC-4C41-BCB7-7721F0DE4954}"/>
              </a:ext>
            </a:extLst>
          </p:cNvPr>
          <p:cNvSpPr txBox="1"/>
          <p:nvPr/>
        </p:nvSpPr>
        <p:spPr>
          <a:xfrm>
            <a:off x="3131840" y="2139702"/>
            <a:ext cx="4752528" cy="1200329"/>
          </a:xfrm>
          <a:prstGeom prst="rect">
            <a:avLst/>
          </a:prstGeom>
          <a:noFill/>
        </p:spPr>
        <p:txBody>
          <a:bodyPr wrap="square" rtlCol="0">
            <a:spAutoFit/>
          </a:bodyPr>
          <a:lstStyle/>
          <a:p>
            <a:r>
              <a:rPr lang="fr-CA" sz="7200" dirty="0">
                <a:solidFill>
                  <a:schemeClr val="bg1"/>
                </a:solidFill>
                <a:effectLst>
                  <a:outerShdw blurRad="38100" dist="38100" dir="2700000" algn="tl">
                    <a:srgbClr val="000000">
                      <a:alpha val="43137"/>
                    </a:srgbClr>
                  </a:outerShdw>
                </a:effectLst>
              </a:rPr>
              <a:t>Extrait</a:t>
            </a:r>
          </a:p>
        </p:txBody>
      </p:sp>
    </p:spTree>
    <p:extLst>
      <p:ext uri="{BB962C8B-B14F-4D97-AF65-F5344CB8AC3E}">
        <p14:creationId xmlns:p14="http://schemas.microsoft.com/office/powerpoint/2010/main" val="9384753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2.14</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467544" y="1960692"/>
            <a:ext cx="7291392" cy="131445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510280" y="1983537"/>
            <a:ext cx="8123439" cy="2664296"/>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Avis de motion – règlement numéro 2011 décrétant des travaux de réhabilitation des infrastructures routières d'une partie de certaines rues (programmation 2018) et autorisant un emprunt de 2 425 000 $ nécessaire à cette fin</a:t>
            </a:r>
          </a:p>
        </p:txBody>
      </p:sp>
    </p:spTree>
    <p:extLst>
      <p:ext uri="{BB962C8B-B14F-4D97-AF65-F5344CB8AC3E}">
        <p14:creationId xmlns:p14="http://schemas.microsoft.com/office/powerpoint/2010/main" val="15518588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2.15</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467544" y="1960692"/>
            <a:ext cx="7291392" cy="131445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510280" y="1983537"/>
            <a:ext cx="8123439" cy="2664296"/>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Présentation du projet de règlement numéro 2011 décrétant des travaux de réhabilitation des infrastructures routières d'une partie de certaines rues (programmation 2018) et autorisant un emprunt de 2 425 000 $ nécessaire à cette fin</a:t>
            </a:r>
          </a:p>
        </p:txBody>
      </p:sp>
    </p:spTree>
    <p:extLst>
      <p:ext uri="{BB962C8B-B14F-4D97-AF65-F5344CB8AC3E}">
        <p14:creationId xmlns:p14="http://schemas.microsoft.com/office/powerpoint/2010/main" val="1596231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56BEB4-DA77-48E7-8072-139204D40315}"/>
              </a:ext>
            </a:extLst>
          </p:cNvPr>
          <p:cNvSpPr>
            <a:spLocks noGrp="1"/>
          </p:cNvSpPr>
          <p:nvPr>
            <p:ph type="title"/>
          </p:nvPr>
        </p:nvSpPr>
        <p:spPr/>
        <p:txBody>
          <a:bodyPr/>
          <a:lstStyle/>
          <a:p>
            <a:endParaRPr lang="fr-CA"/>
          </a:p>
        </p:txBody>
      </p:sp>
      <p:sp>
        <p:nvSpPr>
          <p:cNvPr id="3" name="Espace réservé du contenu 2">
            <a:extLst>
              <a:ext uri="{FF2B5EF4-FFF2-40B4-BE49-F238E27FC236}">
                <a16:creationId xmlns:a16="http://schemas.microsoft.com/office/drawing/2014/main" id="{7AEC0282-E573-473A-970A-B33A43D21A0C}"/>
              </a:ext>
            </a:extLst>
          </p:cNvPr>
          <p:cNvSpPr>
            <a:spLocks noGrp="1"/>
          </p:cNvSpPr>
          <p:nvPr>
            <p:ph idx="1"/>
          </p:nvPr>
        </p:nvSpPr>
        <p:spPr/>
        <p:txBody>
          <a:bodyPr/>
          <a:lstStyle/>
          <a:p>
            <a:endParaRPr lang="fr-CA"/>
          </a:p>
        </p:txBody>
      </p:sp>
      <p:pic>
        <p:nvPicPr>
          <p:cNvPr id="4" name="Image 3">
            <a:extLst>
              <a:ext uri="{FF2B5EF4-FFF2-40B4-BE49-F238E27FC236}">
                <a16:creationId xmlns:a16="http://schemas.microsoft.com/office/drawing/2014/main" id="{7AF0E27C-966F-484C-A2DA-CF130B2E50AD}"/>
              </a:ext>
            </a:extLst>
          </p:cNvPr>
          <p:cNvPicPr>
            <a:picLocks noChangeAspect="1"/>
          </p:cNvPicPr>
          <p:nvPr/>
        </p:nvPicPr>
        <p:blipFill>
          <a:blip r:embed="rId2"/>
          <a:stretch>
            <a:fillRect/>
          </a:stretch>
        </p:blipFill>
        <p:spPr>
          <a:xfrm>
            <a:off x="0" y="-236562"/>
            <a:ext cx="9144000" cy="7548232"/>
          </a:xfrm>
          <a:prstGeom prst="rect">
            <a:avLst/>
          </a:prstGeom>
        </p:spPr>
      </p:pic>
      <p:sp>
        <p:nvSpPr>
          <p:cNvPr id="5" name="ZoneTexte 4">
            <a:extLst>
              <a:ext uri="{FF2B5EF4-FFF2-40B4-BE49-F238E27FC236}">
                <a16:creationId xmlns:a16="http://schemas.microsoft.com/office/drawing/2014/main" id="{F7E4564B-B331-4AA4-A84C-31C2DEE306F5}"/>
              </a:ext>
            </a:extLst>
          </p:cNvPr>
          <p:cNvSpPr txBox="1"/>
          <p:nvPr/>
        </p:nvSpPr>
        <p:spPr>
          <a:xfrm>
            <a:off x="3131840" y="2139702"/>
            <a:ext cx="4752528" cy="1200329"/>
          </a:xfrm>
          <a:prstGeom prst="rect">
            <a:avLst/>
          </a:prstGeom>
          <a:noFill/>
        </p:spPr>
        <p:txBody>
          <a:bodyPr wrap="square" rtlCol="0">
            <a:spAutoFit/>
          </a:bodyPr>
          <a:lstStyle/>
          <a:p>
            <a:r>
              <a:rPr lang="fr-CA" sz="7200" dirty="0">
                <a:solidFill>
                  <a:schemeClr val="bg1"/>
                </a:solidFill>
                <a:effectLst>
                  <a:outerShdw blurRad="38100" dist="38100" dir="2700000" algn="tl">
                    <a:srgbClr val="000000">
                      <a:alpha val="43137"/>
                    </a:srgbClr>
                  </a:outerShdw>
                </a:effectLst>
              </a:rPr>
              <a:t>Extrait</a:t>
            </a:r>
          </a:p>
        </p:txBody>
      </p:sp>
    </p:spTree>
    <p:extLst>
      <p:ext uri="{BB962C8B-B14F-4D97-AF65-F5344CB8AC3E}">
        <p14:creationId xmlns:p14="http://schemas.microsoft.com/office/powerpoint/2010/main" val="195938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2.16</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467544" y="1960692"/>
            <a:ext cx="7291392" cy="131445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510280" y="1983537"/>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Avis de motion – règlement numéro 2012 décrétant des travaux de construction d'un sentier multifonctionnel dans le secteur du lac </a:t>
            </a:r>
            <a:r>
              <a:rPr lang="fr-CA" dirty="0" err="1"/>
              <a:t>Rinfret</a:t>
            </a:r>
            <a:r>
              <a:rPr lang="fr-CA" dirty="0"/>
              <a:t> et autorisant un emprunt de </a:t>
            </a:r>
          </a:p>
          <a:p>
            <a:pPr algn="l"/>
            <a:r>
              <a:rPr lang="fr-CA" dirty="0"/>
              <a:t>1 100 000 $ nécessaire à cette fin</a:t>
            </a:r>
          </a:p>
        </p:txBody>
      </p:sp>
    </p:spTree>
    <p:extLst>
      <p:ext uri="{BB962C8B-B14F-4D97-AF65-F5344CB8AC3E}">
        <p14:creationId xmlns:p14="http://schemas.microsoft.com/office/powerpoint/2010/main" val="34198131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2.17</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467544" y="1960692"/>
            <a:ext cx="7291392" cy="131445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510280" y="1983537"/>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Présentation du projet de règlement numéro 2012 décrétant des travaux de construction d'un sentier multifonctionnel dans le secteur du lac </a:t>
            </a:r>
            <a:r>
              <a:rPr lang="fr-CA" dirty="0" err="1"/>
              <a:t>Rinfret</a:t>
            </a:r>
            <a:r>
              <a:rPr lang="fr-CA" dirty="0"/>
              <a:t> et autorisant un emprunt de </a:t>
            </a:r>
          </a:p>
          <a:p>
            <a:pPr algn="l"/>
            <a:r>
              <a:rPr lang="fr-CA" dirty="0"/>
              <a:t>1 100 000 $ nécessaire à cette fin</a:t>
            </a:r>
          </a:p>
        </p:txBody>
      </p:sp>
    </p:spTree>
    <p:extLst>
      <p:ext uri="{BB962C8B-B14F-4D97-AF65-F5344CB8AC3E}">
        <p14:creationId xmlns:p14="http://schemas.microsoft.com/office/powerpoint/2010/main" val="2607865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ECA8E1-89EE-4A18-B990-D927F3AA712C}"/>
              </a:ext>
            </a:extLst>
          </p:cNvPr>
          <p:cNvSpPr>
            <a:spLocks noGrp="1"/>
          </p:cNvSpPr>
          <p:nvPr>
            <p:ph type="title"/>
          </p:nvPr>
        </p:nvSpPr>
        <p:spPr/>
        <p:txBody>
          <a:bodyPr/>
          <a:lstStyle/>
          <a:p>
            <a:endParaRPr lang="fr-CA"/>
          </a:p>
        </p:txBody>
      </p:sp>
      <p:sp>
        <p:nvSpPr>
          <p:cNvPr id="3" name="Espace réservé du contenu 2">
            <a:extLst>
              <a:ext uri="{FF2B5EF4-FFF2-40B4-BE49-F238E27FC236}">
                <a16:creationId xmlns:a16="http://schemas.microsoft.com/office/drawing/2014/main" id="{B022F1F1-7B36-4F78-870A-DDAC29DA8CA1}"/>
              </a:ext>
            </a:extLst>
          </p:cNvPr>
          <p:cNvSpPr>
            <a:spLocks noGrp="1"/>
          </p:cNvSpPr>
          <p:nvPr>
            <p:ph idx="1"/>
          </p:nvPr>
        </p:nvSpPr>
        <p:spPr/>
        <p:txBody>
          <a:bodyPr/>
          <a:lstStyle/>
          <a:p>
            <a:endParaRPr lang="fr-CA"/>
          </a:p>
        </p:txBody>
      </p:sp>
      <p:pic>
        <p:nvPicPr>
          <p:cNvPr id="4" name="Image 3">
            <a:extLst>
              <a:ext uri="{FF2B5EF4-FFF2-40B4-BE49-F238E27FC236}">
                <a16:creationId xmlns:a16="http://schemas.microsoft.com/office/drawing/2014/main" id="{06105423-9D77-4427-B657-B28E1664B4D9}"/>
              </a:ext>
            </a:extLst>
          </p:cNvPr>
          <p:cNvPicPr>
            <a:picLocks noChangeAspect="1"/>
          </p:cNvPicPr>
          <p:nvPr/>
        </p:nvPicPr>
        <p:blipFill>
          <a:blip r:embed="rId2"/>
          <a:stretch>
            <a:fillRect/>
          </a:stretch>
        </p:blipFill>
        <p:spPr>
          <a:xfrm>
            <a:off x="-18256" y="-308570"/>
            <a:ext cx="9180512" cy="7451824"/>
          </a:xfrm>
          <a:prstGeom prst="rect">
            <a:avLst/>
          </a:prstGeom>
        </p:spPr>
      </p:pic>
      <p:sp>
        <p:nvSpPr>
          <p:cNvPr id="5" name="ZoneTexte 4">
            <a:extLst>
              <a:ext uri="{FF2B5EF4-FFF2-40B4-BE49-F238E27FC236}">
                <a16:creationId xmlns:a16="http://schemas.microsoft.com/office/drawing/2014/main" id="{4B462BFA-8446-4338-B3A6-416EE06AFEF7}"/>
              </a:ext>
            </a:extLst>
          </p:cNvPr>
          <p:cNvSpPr txBox="1"/>
          <p:nvPr/>
        </p:nvSpPr>
        <p:spPr>
          <a:xfrm>
            <a:off x="3131840" y="2139702"/>
            <a:ext cx="4752528" cy="1200329"/>
          </a:xfrm>
          <a:prstGeom prst="rect">
            <a:avLst/>
          </a:prstGeom>
          <a:noFill/>
        </p:spPr>
        <p:txBody>
          <a:bodyPr wrap="square" rtlCol="0">
            <a:spAutoFit/>
          </a:bodyPr>
          <a:lstStyle/>
          <a:p>
            <a:r>
              <a:rPr lang="fr-CA" sz="7200" dirty="0">
                <a:solidFill>
                  <a:schemeClr val="bg1"/>
                </a:solidFill>
                <a:effectLst>
                  <a:outerShdw blurRad="38100" dist="38100" dir="2700000" algn="tl">
                    <a:srgbClr val="000000">
                      <a:alpha val="43137"/>
                    </a:srgbClr>
                  </a:outerShdw>
                </a:effectLst>
              </a:rPr>
              <a:t>Extrait</a:t>
            </a:r>
          </a:p>
        </p:txBody>
      </p:sp>
    </p:spTree>
    <p:extLst>
      <p:ext uri="{BB962C8B-B14F-4D97-AF65-F5344CB8AC3E}">
        <p14:creationId xmlns:p14="http://schemas.microsoft.com/office/powerpoint/2010/main" val="3770952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ctrTitle"/>
          </p:nvPr>
        </p:nvSpPr>
        <p:spPr>
          <a:xfrm>
            <a:off x="3059832" y="1635646"/>
            <a:ext cx="7772400" cy="1102519"/>
          </a:xfrm>
        </p:spPr>
        <p:txBody>
          <a:bodyPr>
            <a:normAutofit fontScale="90000"/>
          </a:bodyPr>
          <a:lstStyle/>
          <a:p>
            <a:pPr algn="l"/>
            <a:r>
              <a:rPr lang="en-CA" sz="5400" b="1" dirty="0">
                <a:latin typeface="Arial" panose="020B0604020202020204" pitchFamily="34" charset="0"/>
                <a:cs typeface="Arial" panose="020B0604020202020204" pitchFamily="34" charset="0"/>
              </a:rPr>
              <a:t>Adoption</a:t>
            </a:r>
            <a:br>
              <a:rPr lang="en-CA" sz="5400" b="1" dirty="0">
                <a:latin typeface="Arial" panose="020B0604020202020204" pitchFamily="34" charset="0"/>
                <a:cs typeface="Arial" panose="020B0604020202020204" pitchFamily="34" charset="0"/>
              </a:rPr>
            </a:br>
            <a:r>
              <a:rPr lang="en-CA" sz="5400" b="1" dirty="0">
                <a:latin typeface="Arial" panose="020B0604020202020204" pitchFamily="34" charset="0"/>
                <a:cs typeface="Arial" panose="020B0604020202020204" pitchFamily="34" charset="0"/>
              </a:rPr>
              <a:t>de </a:t>
            </a:r>
            <a:r>
              <a:rPr lang="en-CA" sz="5400" b="1" dirty="0" err="1">
                <a:latin typeface="Arial" panose="020B0604020202020204" pitchFamily="34" charset="0"/>
                <a:cs typeface="Arial" panose="020B0604020202020204" pitchFamily="34" charset="0"/>
              </a:rPr>
              <a:t>l’ordre</a:t>
            </a:r>
            <a:br>
              <a:rPr lang="en-CA" sz="5400" b="1" dirty="0">
                <a:latin typeface="Arial" panose="020B0604020202020204" pitchFamily="34" charset="0"/>
                <a:cs typeface="Arial" panose="020B0604020202020204" pitchFamily="34" charset="0"/>
              </a:rPr>
            </a:br>
            <a:r>
              <a:rPr lang="en-CA" sz="5400" b="1" dirty="0">
                <a:latin typeface="Arial" panose="020B0604020202020204" pitchFamily="34" charset="0"/>
                <a:cs typeface="Arial" panose="020B0604020202020204" pitchFamily="34" charset="0"/>
              </a:rPr>
              <a:t>du jour </a:t>
            </a:r>
            <a:endParaRPr lang="fr-CA" sz="5400" dirty="0">
              <a:latin typeface="Arial" panose="020B0604020202020204" pitchFamily="34" charset="0"/>
              <a:cs typeface="Arial" panose="020B0604020202020204" pitchFamily="34" charset="0"/>
            </a:endParaRPr>
          </a:p>
        </p:txBody>
      </p:sp>
      <p:sp>
        <p:nvSpPr>
          <p:cNvPr id="10" name="Sous-titre 9"/>
          <p:cNvSpPr>
            <a:spLocks noGrp="1"/>
          </p:cNvSpPr>
          <p:nvPr>
            <p:ph type="subTitle" idx="1"/>
          </p:nvPr>
        </p:nvSpPr>
        <p:spPr/>
        <p:txBody>
          <a:bodyPr/>
          <a:lstStyle/>
          <a:p>
            <a:endParaRPr lang="fr-CA"/>
          </a:p>
        </p:txBody>
      </p:sp>
      <p:sp>
        <p:nvSpPr>
          <p:cNvPr id="11" name="ZoneTexte 10"/>
          <p:cNvSpPr txBox="1"/>
          <p:nvPr/>
        </p:nvSpPr>
        <p:spPr>
          <a:xfrm>
            <a:off x="482540" y="1491630"/>
            <a:ext cx="2217251" cy="1569660"/>
          </a:xfrm>
          <a:prstGeom prst="rect">
            <a:avLst/>
          </a:prstGeom>
          <a:noFill/>
        </p:spPr>
        <p:txBody>
          <a:bodyPr wrap="square" rtlCol="0">
            <a:spAutoFit/>
          </a:bodyPr>
          <a:lstStyle/>
          <a:p>
            <a:r>
              <a:rPr lang="fr-CA" sz="9600" b="1" dirty="0">
                <a:latin typeface="Arial" panose="020B0604020202020204" pitchFamily="34" charset="0"/>
                <a:cs typeface="Arial" panose="020B0604020202020204" pitchFamily="34" charset="0"/>
              </a:rPr>
              <a:t>1.2</a:t>
            </a:r>
          </a:p>
        </p:txBody>
      </p:sp>
    </p:spTree>
    <p:extLst>
      <p:ext uri="{BB962C8B-B14F-4D97-AF65-F5344CB8AC3E}">
        <p14:creationId xmlns:p14="http://schemas.microsoft.com/office/powerpoint/2010/main" val="41177667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2.18</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467544" y="1960692"/>
            <a:ext cx="7291392" cy="131445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510280" y="1983537"/>
            <a:ext cx="8123439" cy="2664296"/>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Avis de motion – règlement numéro 2013 décrétant l'acquisition et l'installation d'un système de désinfection de l'eau par réacteurs ultraviolets pour les réseaux d'aqueduc Phelan et Larochelle et autorisant un emprunt de</a:t>
            </a:r>
          </a:p>
          <a:p>
            <a:pPr algn="l"/>
            <a:r>
              <a:rPr lang="fr-CA" dirty="0"/>
              <a:t>175 000 $ nécessaire à cette fin</a:t>
            </a:r>
          </a:p>
        </p:txBody>
      </p:sp>
    </p:spTree>
    <p:extLst>
      <p:ext uri="{BB962C8B-B14F-4D97-AF65-F5344CB8AC3E}">
        <p14:creationId xmlns:p14="http://schemas.microsoft.com/office/powerpoint/2010/main" val="2939355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2.19</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467544" y="1960692"/>
            <a:ext cx="7291392" cy="131445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510280" y="1983537"/>
            <a:ext cx="8123439" cy="2664296"/>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Présentation du projet de règlement numéro 2013 décrétant l'acquisition et l'installation d'un système de désinfection de l'eau par réacteurs ultraviolets pour les réseaux d'aqueduc Phelan et Larochelle et autorisant un emprunt de </a:t>
            </a:r>
          </a:p>
          <a:p>
            <a:pPr algn="l"/>
            <a:r>
              <a:rPr lang="fr-CA" dirty="0"/>
              <a:t>175 000 $ nécessaire à cette fin</a:t>
            </a:r>
          </a:p>
        </p:txBody>
      </p:sp>
    </p:spTree>
    <p:extLst>
      <p:ext uri="{BB962C8B-B14F-4D97-AF65-F5344CB8AC3E}">
        <p14:creationId xmlns:p14="http://schemas.microsoft.com/office/powerpoint/2010/main" val="11641093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E5D4F8-2DBF-44B3-9F30-845786EB1C0A}"/>
              </a:ext>
            </a:extLst>
          </p:cNvPr>
          <p:cNvSpPr>
            <a:spLocks noGrp="1"/>
          </p:cNvSpPr>
          <p:nvPr>
            <p:ph type="title"/>
          </p:nvPr>
        </p:nvSpPr>
        <p:spPr/>
        <p:txBody>
          <a:bodyPr/>
          <a:lstStyle/>
          <a:p>
            <a:endParaRPr lang="fr-CA"/>
          </a:p>
        </p:txBody>
      </p:sp>
      <p:pic>
        <p:nvPicPr>
          <p:cNvPr id="9" name="Espace réservé du contenu 8" descr="Une image contenant intérieur, plancher, mur&#10;&#10;Description générée avec un niveau de confiance très élevé">
            <a:extLst>
              <a:ext uri="{FF2B5EF4-FFF2-40B4-BE49-F238E27FC236}">
                <a16:creationId xmlns:a16="http://schemas.microsoft.com/office/drawing/2014/main" id="{47407F6B-E2EB-4739-8064-225F049D4D2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75154"/>
            <a:ext cx="9180512" cy="5297341"/>
          </a:xfrm>
        </p:spPr>
      </p:pic>
      <p:sp>
        <p:nvSpPr>
          <p:cNvPr id="10" name="ZoneTexte 9">
            <a:extLst>
              <a:ext uri="{FF2B5EF4-FFF2-40B4-BE49-F238E27FC236}">
                <a16:creationId xmlns:a16="http://schemas.microsoft.com/office/drawing/2014/main" id="{141AA426-BE94-4B4D-9876-66F5728CCFDC}"/>
              </a:ext>
            </a:extLst>
          </p:cNvPr>
          <p:cNvSpPr txBox="1"/>
          <p:nvPr/>
        </p:nvSpPr>
        <p:spPr>
          <a:xfrm>
            <a:off x="6012160" y="4752855"/>
            <a:ext cx="2826415" cy="369332"/>
          </a:xfrm>
          <a:prstGeom prst="rect">
            <a:avLst/>
          </a:prstGeom>
          <a:noFill/>
        </p:spPr>
        <p:txBody>
          <a:bodyPr wrap="none" rtlCol="0">
            <a:spAutoFit/>
          </a:bodyPr>
          <a:lstStyle/>
          <a:p>
            <a:r>
              <a:rPr lang="fr-CA" dirty="0"/>
              <a:t>Aqueduc Curé-</a:t>
            </a:r>
            <a:r>
              <a:rPr lang="fr-CA" dirty="0" err="1"/>
              <a:t>Presseault</a:t>
            </a:r>
            <a:endParaRPr lang="fr-CA" dirty="0"/>
          </a:p>
        </p:txBody>
      </p:sp>
      <p:pic>
        <p:nvPicPr>
          <p:cNvPr id="2050" name="Picture 2" descr="La description de cette image suit.">
            <a:extLst>
              <a:ext uri="{FF2B5EF4-FFF2-40B4-BE49-F238E27FC236}">
                <a16:creationId xmlns:a16="http://schemas.microsoft.com/office/drawing/2014/main" id="{7BA05F2E-4EDC-414B-81B2-FF40C06454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65" y="3581391"/>
            <a:ext cx="5383153" cy="1582647"/>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849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2.20</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467544" y="1960692"/>
            <a:ext cx="7291392" cy="131445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510280" y="1983537"/>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Mandat à la firme d’avocats Prévost Fortin D'</a:t>
            </a:r>
            <a:r>
              <a:rPr lang="fr-CA" dirty="0" err="1"/>
              <a:t>Aoust</a:t>
            </a:r>
            <a:r>
              <a:rPr lang="fr-CA" dirty="0"/>
              <a:t>, </a:t>
            </a:r>
            <a:r>
              <a:rPr lang="fr-CA" dirty="0" err="1"/>
              <a:t>s.e.n.c.r.l</a:t>
            </a:r>
            <a:r>
              <a:rPr lang="fr-CA" dirty="0"/>
              <a:t>. - dossier de Cour numéro 700-17-014918-88 (Ricky Arseneault c. Ville de Saint-Colomban et MRC de La </a:t>
            </a:r>
            <a:r>
              <a:rPr lang="fr-CA" dirty="0" err="1"/>
              <a:t>Rivière-du-Nord</a:t>
            </a:r>
            <a:r>
              <a:rPr lang="fr-CA" dirty="0"/>
              <a:t>)</a:t>
            </a:r>
          </a:p>
        </p:txBody>
      </p:sp>
    </p:spTree>
    <p:extLst>
      <p:ext uri="{BB962C8B-B14F-4D97-AF65-F5344CB8AC3E}">
        <p14:creationId xmlns:p14="http://schemas.microsoft.com/office/powerpoint/2010/main" val="14202017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2.21</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467544" y="1960692"/>
            <a:ext cx="7291392" cy="131445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510280" y="1983537"/>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Mandat à la firme d’avocats Prévost Fortin D'</a:t>
            </a:r>
            <a:r>
              <a:rPr lang="fr-CA" dirty="0" err="1"/>
              <a:t>Aoust</a:t>
            </a:r>
            <a:r>
              <a:rPr lang="fr-CA" dirty="0"/>
              <a:t>, </a:t>
            </a:r>
            <a:r>
              <a:rPr lang="fr-CA" dirty="0" err="1"/>
              <a:t>s.e.n.c.r.l</a:t>
            </a:r>
            <a:r>
              <a:rPr lang="fr-CA" dirty="0"/>
              <a:t>. </a:t>
            </a:r>
            <a:r>
              <a:rPr lang="fr-CA" dirty="0">
                <a:latin typeface="Century Gothic" panose="020B0502020202020204" pitchFamily="34" charset="0"/>
              </a:rPr>
              <a:t>–</a:t>
            </a:r>
            <a:r>
              <a:rPr lang="fr-CA" dirty="0"/>
              <a:t> dossier de Cour </a:t>
            </a:r>
          </a:p>
          <a:p>
            <a:pPr algn="l"/>
            <a:r>
              <a:rPr lang="fr-CA" dirty="0"/>
              <a:t>SAI-M-263428-1707 (Ville de Saint-Colomban c. Maria </a:t>
            </a:r>
            <a:r>
              <a:rPr lang="fr-CA" dirty="0" err="1"/>
              <a:t>Trasente</a:t>
            </a:r>
            <a:r>
              <a:rPr lang="fr-CA" dirty="0"/>
              <a:t> et Fernando </a:t>
            </a:r>
            <a:r>
              <a:rPr lang="fr-CA" dirty="0" err="1"/>
              <a:t>Trasente</a:t>
            </a:r>
            <a:r>
              <a:rPr lang="fr-CA" dirty="0"/>
              <a:t>)</a:t>
            </a:r>
          </a:p>
        </p:txBody>
      </p:sp>
    </p:spTree>
    <p:extLst>
      <p:ext uri="{BB962C8B-B14F-4D97-AF65-F5344CB8AC3E}">
        <p14:creationId xmlns:p14="http://schemas.microsoft.com/office/powerpoint/2010/main" val="24787492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2.22</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467544" y="1960692"/>
            <a:ext cx="7291392" cy="131445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510280" y="1983537"/>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Octroi de contrat - offre de services professionnels dans le cadre du dossier de Cour numéro SAI-M-263428-1707 (Ville de Saint-Colomban c. Maria </a:t>
            </a:r>
            <a:r>
              <a:rPr lang="fr-CA" dirty="0" err="1"/>
              <a:t>Trasente</a:t>
            </a:r>
            <a:r>
              <a:rPr lang="fr-CA" dirty="0"/>
              <a:t> et Fernando </a:t>
            </a:r>
            <a:r>
              <a:rPr lang="fr-CA" dirty="0" err="1"/>
              <a:t>Trasente</a:t>
            </a:r>
            <a:r>
              <a:rPr lang="fr-CA" dirty="0"/>
              <a:t>)</a:t>
            </a:r>
          </a:p>
        </p:txBody>
      </p:sp>
    </p:spTree>
    <p:extLst>
      <p:ext uri="{BB962C8B-B14F-4D97-AF65-F5344CB8AC3E}">
        <p14:creationId xmlns:p14="http://schemas.microsoft.com/office/powerpoint/2010/main" val="5558786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2474E0-5CF3-4A92-9504-CE2B4EC15DFE}"/>
              </a:ext>
            </a:extLst>
          </p:cNvPr>
          <p:cNvSpPr>
            <a:spLocks noGrp="1"/>
          </p:cNvSpPr>
          <p:nvPr>
            <p:ph type="title"/>
          </p:nvPr>
        </p:nvSpPr>
        <p:spPr/>
        <p:txBody>
          <a:bodyPr/>
          <a:lstStyle/>
          <a:p>
            <a:endParaRPr lang="fr-CA"/>
          </a:p>
        </p:txBody>
      </p:sp>
      <p:sp>
        <p:nvSpPr>
          <p:cNvPr id="3" name="Espace réservé du contenu 2">
            <a:extLst>
              <a:ext uri="{FF2B5EF4-FFF2-40B4-BE49-F238E27FC236}">
                <a16:creationId xmlns:a16="http://schemas.microsoft.com/office/drawing/2014/main" id="{C0417134-6905-48C2-9CF6-C72009EE6439}"/>
              </a:ext>
            </a:extLst>
          </p:cNvPr>
          <p:cNvSpPr>
            <a:spLocks noGrp="1"/>
          </p:cNvSpPr>
          <p:nvPr>
            <p:ph idx="1"/>
          </p:nvPr>
        </p:nvSpPr>
        <p:spPr/>
        <p:txBody>
          <a:bodyPr/>
          <a:lstStyle/>
          <a:p>
            <a:endParaRPr lang="fr-CA"/>
          </a:p>
        </p:txBody>
      </p:sp>
      <p:pic>
        <p:nvPicPr>
          <p:cNvPr id="5" name="Image 4">
            <a:extLst>
              <a:ext uri="{FF2B5EF4-FFF2-40B4-BE49-F238E27FC236}">
                <a16:creationId xmlns:a16="http://schemas.microsoft.com/office/drawing/2014/main" id="{245FC92A-2160-4A5D-977F-D62B7DF492DA}"/>
              </a:ext>
            </a:extLst>
          </p:cNvPr>
          <p:cNvPicPr>
            <a:picLocks noChangeAspect="1"/>
          </p:cNvPicPr>
          <p:nvPr/>
        </p:nvPicPr>
        <p:blipFill>
          <a:blip r:embed="rId2"/>
          <a:stretch>
            <a:fillRect/>
          </a:stretch>
        </p:blipFill>
        <p:spPr>
          <a:xfrm>
            <a:off x="386783" y="0"/>
            <a:ext cx="8370434" cy="5143500"/>
          </a:xfrm>
          <a:prstGeom prst="rect">
            <a:avLst/>
          </a:prstGeom>
        </p:spPr>
      </p:pic>
    </p:spTree>
    <p:extLst>
      <p:ext uri="{BB962C8B-B14F-4D97-AF65-F5344CB8AC3E}">
        <p14:creationId xmlns:p14="http://schemas.microsoft.com/office/powerpoint/2010/main" val="33611951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707654"/>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83518"/>
            <a:ext cx="7772400" cy="1102519"/>
          </a:xfrm>
        </p:spPr>
        <p:txBody>
          <a:bodyPr/>
          <a:lstStyle/>
          <a:p>
            <a:r>
              <a:rPr lang="en-CA" b="1" dirty="0">
                <a:latin typeface="Arial" panose="020B0604020202020204" pitchFamily="34" charset="0"/>
                <a:cs typeface="Arial" panose="020B0604020202020204" pitchFamily="34" charset="0"/>
              </a:rPr>
              <a:t>2.23</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467544" y="1960692"/>
            <a:ext cx="7291392" cy="131445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510280" y="2055545"/>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Autorisation de signature des lettres d'entente 2018-01, 2018-02, 2018-03 et 2018-04 avec le Syndicat canadien de la fonction publique, section locale 3795</a:t>
            </a:r>
          </a:p>
        </p:txBody>
      </p:sp>
    </p:spTree>
    <p:extLst>
      <p:ext uri="{BB962C8B-B14F-4D97-AF65-F5344CB8AC3E}">
        <p14:creationId xmlns:p14="http://schemas.microsoft.com/office/powerpoint/2010/main" val="12258081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2B5E91-AD90-46B5-A956-35D0550D6D17}"/>
              </a:ext>
            </a:extLst>
          </p:cNvPr>
          <p:cNvSpPr>
            <a:spLocks noGrp="1"/>
          </p:cNvSpPr>
          <p:nvPr>
            <p:ph type="title"/>
          </p:nvPr>
        </p:nvSpPr>
        <p:spPr/>
        <p:txBody>
          <a:bodyPr/>
          <a:lstStyle/>
          <a:p>
            <a:endParaRPr lang="fr-CA"/>
          </a:p>
        </p:txBody>
      </p:sp>
      <p:sp>
        <p:nvSpPr>
          <p:cNvPr id="3" name="Espace réservé du contenu 2">
            <a:extLst>
              <a:ext uri="{FF2B5EF4-FFF2-40B4-BE49-F238E27FC236}">
                <a16:creationId xmlns:a16="http://schemas.microsoft.com/office/drawing/2014/main" id="{C8BB2B5F-7AAA-4FB0-969B-10661024F891}"/>
              </a:ext>
            </a:extLst>
          </p:cNvPr>
          <p:cNvSpPr>
            <a:spLocks noGrp="1"/>
          </p:cNvSpPr>
          <p:nvPr>
            <p:ph idx="1"/>
          </p:nvPr>
        </p:nvSpPr>
        <p:spPr/>
        <p:txBody>
          <a:bodyPr/>
          <a:lstStyle/>
          <a:p>
            <a:endParaRPr lang="fr-CA"/>
          </a:p>
        </p:txBody>
      </p:sp>
      <p:pic>
        <p:nvPicPr>
          <p:cNvPr id="4" name="Image 3">
            <a:extLst>
              <a:ext uri="{FF2B5EF4-FFF2-40B4-BE49-F238E27FC236}">
                <a16:creationId xmlns:a16="http://schemas.microsoft.com/office/drawing/2014/main" id="{14D743FB-6945-4918-8642-5E9C3298E1F6}"/>
              </a:ext>
            </a:extLst>
          </p:cNvPr>
          <p:cNvPicPr>
            <a:picLocks noChangeAspect="1"/>
          </p:cNvPicPr>
          <p:nvPr/>
        </p:nvPicPr>
        <p:blipFill>
          <a:blip r:embed="rId2"/>
          <a:stretch>
            <a:fillRect/>
          </a:stretch>
        </p:blipFill>
        <p:spPr>
          <a:xfrm>
            <a:off x="1333712" y="0"/>
            <a:ext cx="6476576" cy="5143500"/>
          </a:xfrm>
          <a:prstGeom prst="rect">
            <a:avLst/>
          </a:prstGeom>
        </p:spPr>
      </p:pic>
      <p:sp>
        <p:nvSpPr>
          <p:cNvPr id="5" name="ZoneTexte 4">
            <a:extLst>
              <a:ext uri="{FF2B5EF4-FFF2-40B4-BE49-F238E27FC236}">
                <a16:creationId xmlns:a16="http://schemas.microsoft.com/office/drawing/2014/main" id="{C91F1F3A-18A8-4B52-89B9-61B9290881F2}"/>
              </a:ext>
            </a:extLst>
          </p:cNvPr>
          <p:cNvSpPr txBox="1"/>
          <p:nvPr/>
        </p:nvSpPr>
        <p:spPr>
          <a:xfrm>
            <a:off x="3131840" y="2139702"/>
            <a:ext cx="4752528" cy="1200329"/>
          </a:xfrm>
          <a:prstGeom prst="rect">
            <a:avLst/>
          </a:prstGeom>
          <a:noFill/>
        </p:spPr>
        <p:txBody>
          <a:bodyPr wrap="square" rtlCol="0">
            <a:spAutoFit/>
          </a:bodyPr>
          <a:lstStyle/>
          <a:p>
            <a:r>
              <a:rPr lang="fr-CA" sz="7200" dirty="0">
                <a:solidFill>
                  <a:schemeClr val="bg1"/>
                </a:solidFill>
                <a:effectLst>
                  <a:outerShdw blurRad="38100" dist="38100" dir="2700000" algn="tl">
                    <a:srgbClr val="000000">
                      <a:alpha val="43137"/>
                    </a:srgbClr>
                  </a:outerShdw>
                </a:effectLst>
              </a:rPr>
              <a:t>Extrait</a:t>
            </a:r>
          </a:p>
        </p:txBody>
      </p:sp>
    </p:spTree>
    <p:extLst>
      <p:ext uri="{BB962C8B-B14F-4D97-AF65-F5344CB8AC3E}">
        <p14:creationId xmlns:p14="http://schemas.microsoft.com/office/powerpoint/2010/main" val="32920867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2.24</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467544" y="1960692"/>
            <a:ext cx="7291392" cy="131445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510280" y="1983537"/>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Abolition du poste de coordonnateur au Service des sports et des loisirs</a:t>
            </a:r>
          </a:p>
        </p:txBody>
      </p:sp>
    </p:spTree>
    <p:extLst>
      <p:ext uri="{BB962C8B-B14F-4D97-AF65-F5344CB8AC3E}">
        <p14:creationId xmlns:p14="http://schemas.microsoft.com/office/powerpoint/2010/main" val="3833652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ctrTitle"/>
          </p:nvPr>
        </p:nvSpPr>
        <p:spPr>
          <a:xfrm>
            <a:off x="1979712" y="1725200"/>
            <a:ext cx="7772400" cy="1102519"/>
          </a:xfrm>
        </p:spPr>
        <p:txBody>
          <a:bodyPr>
            <a:noAutofit/>
          </a:bodyPr>
          <a:lstStyle/>
          <a:p>
            <a:pPr algn="l"/>
            <a:r>
              <a:rPr lang="en-CA" sz="5400" b="1" dirty="0">
                <a:latin typeface="Arial" panose="020B0604020202020204" pitchFamily="34" charset="0"/>
                <a:cs typeface="Arial" panose="020B0604020202020204" pitchFamily="34" charset="0"/>
              </a:rPr>
              <a:t>Administration</a:t>
            </a:r>
            <a:br>
              <a:rPr lang="en-CA" sz="5400" b="1" dirty="0">
                <a:latin typeface="Arial" panose="020B0604020202020204" pitchFamily="34" charset="0"/>
                <a:cs typeface="Arial" panose="020B0604020202020204" pitchFamily="34" charset="0"/>
              </a:rPr>
            </a:br>
            <a:r>
              <a:rPr lang="en-CA" sz="5400" b="1" dirty="0" err="1">
                <a:latin typeface="Arial" panose="020B0604020202020204" pitchFamily="34" charset="0"/>
                <a:cs typeface="Arial" panose="020B0604020202020204" pitchFamily="34" charset="0"/>
              </a:rPr>
              <a:t>générale</a:t>
            </a:r>
            <a:endParaRPr lang="fr-CA" sz="5400" dirty="0">
              <a:latin typeface="Arial" panose="020B0604020202020204" pitchFamily="34" charset="0"/>
              <a:cs typeface="Arial" panose="020B0604020202020204" pitchFamily="34" charset="0"/>
            </a:endParaRPr>
          </a:p>
        </p:txBody>
      </p:sp>
      <p:sp>
        <p:nvSpPr>
          <p:cNvPr id="10" name="Sous-titre 9"/>
          <p:cNvSpPr>
            <a:spLocks noGrp="1"/>
          </p:cNvSpPr>
          <p:nvPr>
            <p:ph type="subTitle" idx="1"/>
          </p:nvPr>
        </p:nvSpPr>
        <p:spPr/>
        <p:txBody>
          <a:bodyPr/>
          <a:lstStyle/>
          <a:p>
            <a:endParaRPr lang="fr-CA"/>
          </a:p>
        </p:txBody>
      </p:sp>
      <p:sp>
        <p:nvSpPr>
          <p:cNvPr id="5" name="ZoneTexte 4"/>
          <p:cNvSpPr txBox="1"/>
          <p:nvPr/>
        </p:nvSpPr>
        <p:spPr>
          <a:xfrm>
            <a:off x="482541" y="1491630"/>
            <a:ext cx="1872208" cy="1569660"/>
          </a:xfrm>
          <a:prstGeom prst="rect">
            <a:avLst/>
          </a:prstGeom>
          <a:noFill/>
        </p:spPr>
        <p:txBody>
          <a:bodyPr wrap="square" rtlCol="0">
            <a:spAutoFit/>
          </a:bodyPr>
          <a:lstStyle/>
          <a:p>
            <a:r>
              <a:rPr lang="fr-CA" sz="9600" b="1" dirty="0">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8933449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2.25</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467544" y="1960692"/>
            <a:ext cx="7291392" cy="131445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510280" y="1983537"/>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Création d'un poste de directeur du Service sports, loisirs et vie communautaire</a:t>
            </a:r>
          </a:p>
        </p:txBody>
      </p:sp>
    </p:spTree>
    <p:extLst>
      <p:ext uri="{BB962C8B-B14F-4D97-AF65-F5344CB8AC3E}">
        <p14:creationId xmlns:p14="http://schemas.microsoft.com/office/powerpoint/2010/main" val="32733715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a:cxnSpLocks/>
          </p:cNvCxnSpPr>
          <p:nvPr/>
        </p:nvCxnSpPr>
        <p:spPr>
          <a:xfrm>
            <a:off x="4716015" y="1635646"/>
            <a:ext cx="40684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4898267" y="411510"/>
            <a:ext cx="3886200" cy="1102519"/>
          </a:xfrm>
        </p:spPr>
        <p:txBody>
          <a:bodyPr/>
          <a:lstStyle/>
          <a:p>
            <a:r>
              <a:rPr lang="en-CA" b="1" dirty="0">
                <a:latin typeface="Arial" panose="020B0604020202020204" pitchFamily="34" charset="0"/>
                <a:cs typeface="Arial" panose="020B0604020202020204" pitchFamily="34" charset="0"/>
              </a:rPr>
              <a:t>2.26</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467544" y="1960692"/>
            <a:ext cx="7291392" cy="131445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4758752" y="1983537"/>
            <a:ext cx="4061720"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Nomination d'un directeur au Service des sports, des loisirs et </a:t>
            </a:r>
            <a:r>
              <a:rPr lang="fr-CA"/>
              <a:t>de la vie </a:t>
            </a:r>
            <a:r>
              <a:rPr lang="fr-CA" dirty="0"/>
              <a:t>communautaire</a:t>
            </a:r>
          </a:p>
        </p:txBody>
      </p:sp>
      <p:pic>
        <p:nvPicPr>
          <p:cNvPr id="4" name="Image 3" descr="Une image contenant homme, personne, complet, habits&#10;&#10;Description générée avec un niveau de confiance très élevé">
            <a:extLst>
              <a:ext uri="{FF2B5EF4-FFF2-40B4-BE49-F238E27FC236}">
                <a16:creationId xmlns:a16="http://schemas.microsoft.com/office/drawing/2014/main" id="{6BB22E46-93E5-4846-B35B-1BF2F40E30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6" y="0"/>
            <a:ext cx="3432791" cy="5143500"/>
          </a:xfrm>
          <a:prstGeom prst="rect">
            <a:avLst/>
          </a:prstGeom>
        </p:spPr>
      </p:pic>
    </p:spTree>
    <p:extLst>
      <p:ext uri="{BB962C8B-B14F-4D97-AF65-F5344CB8AC3E}">
        <p14:creationId xmlns:p14="http://schemas.microsoft.com/office/powerpoint/2010/main" val="5604197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2.27</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467544" y="1960692"/>
            <a:ext cx="7291392" cy="131445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510280" y="1983537"/>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Abolition du poste de responsable de la bibliothèque</a:t>
            </a:r>
          </a:p>
        </p:txBody>
      </p:sp>
    </p:spTree>
    <p:extLst>
      <p:ext uri="{BB962C8B-B14F-4D97-AF65-F5344CB8AC3E}">
        <p14:creationId xmlns:p14="http://schemas.microsoft.com/office/powerpoint/2010/main" val="9804911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2.28</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467544" y="1960692"/>
            <a:ext cx="7291392" cy="131445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510280" y="1983537"/>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Création d'un poste de directeur du Service de la bibliothèque</a:t>
            </a:r>
          </a:p>
        </p:txBody>
      </p:sp>
    </p:spTree>
    <p:extLst>
      <p:ext uri="{BB962C8B-B14F-4D97-AF65-F5344CB8AC3E}">
        <p14:creationId xmlns:p14="http://schemas.microsoft.com/office/powerpoint/2010/main" val="7856494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a:cxnSpLocks/>
          </p:cNvCxnSpPr>
          <p:nvPr/>
        </p:nvCxnSpPr>
        <p:spPr>
          <a:xfrm>
            <a:off x="4781278" y="1635646"/>
            <a:ext cx="40684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4963530" y="411510"/>
            <a:ext cx="3886200" cy="1102519"/>
          </a:xfrm>
        </p:spPr>
        <p:txBody>
          <a:bodyPr/>
          <a:lstStyle/>
          <a:p>
            <a:r>
              <a:rPr lang="en-CA" b="1" dirty="0">
                <a:latin typeface="Arial" panose="020B0604020202020204" pitchFamily="34" charset="0"/>
                <a:cs typeface="Arial" panose="020B0604020202020204" pitchFamily="34" charset="0"/>
              </a:rPr>
              <a:t>2.29</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467544" y="1960692"/>
            <a:ext cx="7291392" cy="131445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4824015" y="1983537"/>
            <a:ext cx="4061720"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Nomination d'une directrice au Service de la bibliothèque</a:t>
            </a:r>
          </a:p>
        </p:txBody>
      </p:sp>
      <p:pic>
        <p:nvPicPr>
          <p:cNvPr id="4" name="Image 3" descr="Une image contenant personne, habits, mur, debout&#10;&#10;Description générée avec un niveau de confiance très élevé">
            <a:extLst>
              <a:ext uri="{FF2B5EF4-FFF2-40B4-BE49-F238E27FC236}">
                <a16:creationId xmlns:a16="http://schemas.microsoft.com/office/drawing/2014/main" id="{DE5D582E-DC66-42CC-9EB1-840F6BD865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03" y="-15752"/>
            <a:ext cx="3466375" cy="5193354"/>
          </a:xfrm>
          <a:prstGeom prst="rect">
            <a:avLst/>
          </a:prstGeom>
        </p:spPr>
      </p:pic>
    </p:spTree>
    <p:extLst>
      <p:ext uri="{BB962C8B-B14F-4D97-AF65-F5344CB8AC3E}">
        <p14:creationId xmlns:p14="http://schemas.microsoft.com/office/powerpoint/2010/main" val="3833877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a:cxnSpLocks/>
          </p:cNvCxnSpPr>
          <p:nvPr/>
        </p:nvCxnSpPr>
        <p:spPr>
          <a:xfrm>
            <a:off x="4901155" y="1707654"/>
            <a:ext cx="40684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5083407" y="483518"/>
            <a:ext cx="3886200" cy="1102519"/>
          </a:xfrm>
        </p:spPr>
        <p:txBody>
          <a:bodyPr/>
          <a:lstStyle/>
          <a:p>
            <a:r>
              <a:rPr lang="en-CA" b="1" dirty="0">
                <a:latin typeface="Arial" panose="020B0604020202020204" pitchFamily="34" charset="0"/>
                <a:cs typeface="Arial" panose="020B0604020202020204" pitchFamily="34" charset="0"/>
              </a:rPr>
              <a:t>2.30</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467544" y="1960692"/>
            <a:ext cx="7291392" cy="131445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4943892" y="2055545"/>
            <a:ext cx="4061720" cy="2664296"/>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Modification du titre et des tâches du poste de conseiller aux communications et relations avec les citoyens</a:t>
            </a:r>
          </a:p>
        </p:txBody>
      </p:sp>
      <p:pic>
        <p:nvPicPr>
          <p:cNvPr id="4" name="Image 3" descr="Une image contenant homme, personne, complet, habits&#10;&#10;Description générée avec un niveau de confiance très élevé">
            <a:extLst>
              <a:ext uri="{FF2B5EF4-FFF2-40B4-BE49-F238E27FC236}">
                <a16:creationId xmlns:a16="http://schemas.microsoft.com/office/drawing/2014/main" id="{C423AF66-CE00-4EF9-B485-8D97FA0C29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528" y="-98401"/>
            <a:ext cx="3563888" cy="5340301"/>
          </a:xfrm>
          <a:prstGeom prst="rect">
            <a:avLst/>
          </a:prstGeom>
        </p:spPr>
      </p:pic>
    </p:spTree>
    <p:extLst>
      <p:ext uri="{BB962C8B-B14F-4D97-AF65-F5344CB8AC3E}">
        <p14:creationId xmlns:p14="http://schemas.microsoft.com/office/powerpoint/2010/main" val="30963911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2.31</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467544" y="1960692"/>
            <a:ext cx="7291392" cy="131445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510280" y="1983537"/>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Modification au recueil de conditions de travail des employé-cadres 2016-2018</a:t>
            </a:r>
          </a:p>
        </p:txBody>
      </p:sp>
    </p:spTree>
    <p:extLst>
      <p:ext uri="{BB962C8B-B14F-4D97-AF65-F5344CB8AC3E}">
        <p14:creationId xmlns:p14="http://schemas.microsoft.com/office/powerpoint/2010/main" val="14797038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815E0F-E8EF-42DB-BE83-092C0228043C}"/>
              </a:ext>
            </a:extLst>
          </p:cNvPr>
          <p:cNvSpPr>
            <a:spLocks noGrp="1"/>
          </p:cNvSpPr>
          <p:nvPr>
            <p:ph type="title"/>
          </p:nvPr>
        </p:nvSpPr>
        <p:spPr/>
        <p:txBody>
          <a:bodyPr/>
          <a:lstStyle/>
          <a:p>
            <a:endParaRPr lang="fr-CA"/>
          </a:p>
        </p:txBody>
      </p:sp>
      <p:sp>
        <p:nvSpPr>
          <p:cNvPr id="3" name="Espace réservé du contenu 2">
            <a:extLst>
              <a:ext uri="{FF2B5EF4-FFF2-40B4-BE49-F238E27FC236}">
                <a16:creationId xmlns:a16="http://schemas.microsoft.com/office/drawing/2014/main" id="{E44857F8-1010-48EE-8954-0A0D40AEFF6C}"/>
              </a:ext>
            </a:extLst>
          </p:cNvPr>
          <p:cNvSpPr>
            <a:spLocks noGrp="1"/>
          </p:cNvSpPr>
          <p:nvPr>
            <p:ph idx="1"/>
          </p:nvPr>
        </p:nvSpPr>
        <p:spPr/>
        <p:txBody>
          <a:bodyPr/>
          <a:lstStyle/>
          <a:p>
            <a:endParaRPr lang="fr-CA"/>
          </a:p>
        </p:txBody>
      </p:sp>
      <p:pic>
        <p:nvPicPr>
          <p:cNvPr id="4" name="Image 3">
            <a:extLst>
              <a:ext uri="{FF2B5EF4-FFF2-40B4-BE49-F238E27FC236}">
                <a16:creationId xmlns:a16="http://schemas.microsoft.com/office/drawing/2014/main" id="{40D91061-B067-4727-B61E-DA77CD00907B}"/>
              </a:ext>
            </a:extLst>
          </p:cNvPr>
          <p:cNvPicPr>
            <a:picLocks noChangeAspect="1"/>
          </p:cNvPicPr>
          <p:nvPr/>
        </p:nvPicPr>
        <p:blipFill>
          <a:blip r:embed="rId2"/>
          <a:stretch>
            <a:fillRect/>
          </a:stretch>
        </p:blipFill>
        <p:spPr>
          <a:xfrm>
            <a:off x="667509" y="0"/>
            <a:ext cx="7808981" cy="5143500"/>
          </a:xfrm>
          <a:prstGeom prst="rect">
            <a:avLst/>
          </a:prstGeom>
        </p:spPr>
      </p:pic>
      <p:sp>
        <p:nvSpPr>
          <p:cNvPr id="5" name="ZoneTexte 4">
            <a:extLst>
              <a:ext uri="{FF2B5EF4-FFF2-40B4-BE49-F238E27FC236}">
                <a16:creationId xmlns:a16="http://schemas.microsoft.com/office/drawing/2014/main" id="{91A593C6-233F-448B-82C6-3B8D3F5932DA}"/>
              </a:ext>
            </a:extLst>
          </p:cNvPr>
          <p:cNvSpPr txBox="1"/>
          <p:nvPr/>
        </p:nvSpPr>
        <p:spPr>
          <a:xfrm>
            <a:off x="3131840" y="2139702"/>
            <a:ext cx="4752528" cy="1200329"/>
          </a:xfrm>
          <a:prstGeom prst="rect">
            <a:avLst/>
          </a:prstGeom>
          <a:noFill/>
        </p:spPr>
        <p:txBody>
          <a:bodyPr wrap="square" rtlCol="0">
            <a:spAutoFit/>
          </a:bodyPr>
          <a:lstStyle/>
          <a:p>
            <a:r>
              <a:rPr lang="fr-CA" sz="7200" dirty="0">
                <a:solidFill>
                  <a:schemeClr val="bg1"/>
                </a:solidFill>
                <a:effectLst>
                  <a:outerShdw blurRad="38100" dist="38100" dir="2700000" algn="tl">
                    <a:srgbClr val="000000">
                      <a:alpha val="43137"/>
                    </a:srgbClr>
                  </a:outerShdw>
                </a:effectLst>
              </a:rPr>
              <a:t>Extrait</a:t>
            </a:r>
          </a:p>
        </p:txBody>
      </p:sp>
    </p:spTree>
    <p:extLst>
      <p:ext uri="{BB962C8B-B14F-4D97-AF65-F5344CB8AC3E}">
        <p14:creationId xmlns:p14="http://schemas.microsoft.com/office/powerpoint/2010/main" val="8900194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2.32</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467544" y="1960692"/>
            <a:ext cx="7291392" cy="131445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510280" y="1983537"/>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Autorisation de procéder à une demande de subvention dans le cadre du plan municipal d'emplois pour les jeunes des centres jeunesse du Québec</a:t>
            </a:r>
          </a:p>
        </p:txBody>
      </p:sp>
    </p:spTree>
    <p:extLst>
      <p:ext uri="{BB962C8B-B14F-4D97-AF65-F5344CB8AC3E}">
        <p14:creationId xmlns:p14="http://schemas.microsoft.com/office/powerpoint/2010/main" val="10523593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9D2B8F-0867-44EE-9A14-D1BBBF1CF89A}"/>
              </a:ext>
            </a:extLst>
          </p:cNvPr>
          <p:cNvSpPr>
            <a:spLocks noGrp="1"/>
          </p:cNvSpPr>
          <p:nvPr>
            <p:ph type="title"/>
          </p:nvPr>
        </p:nvSpPr>
        <p:spPr/>
        <p:txBody>
          <a:bodyPr/>
          <a:lstStyle/>
          <a:p>
            <a:endParaRPr lang="fr-CA"/>
          </a:p>
        </p:txBody>
      </p:sp>
      <p:sp>
        <p:nvSpPr>
          <p:cNvPr id="3" name="Espace réservé du contenu 2">
            <a:extLst>
              <a:ext uri="{FF2B5EF4-FFF2-40B4-BE49-F238E27FC236}">
                <a16:creationId xmlns:a16="http://schemas.microsoft.com/office/drawing/2014/main" id="{CC85F0A4-C323-49FD-B521-A9551C844AF3}"/>
              </a:ext>
            </a:extLst>
          </p:cNvPr>
          <p:cNvSpPr>
            <a:spLocks noGrp="1"/>
          </p:cNvSpPr>
          <p:nvPr>
            <p:ph idx="1"/>
          </p:nvPr>
        </p:nvSpPr>
        <p:spPr/>
        <p:txBody>
          <a:bodyPr/>
          <a:lstStyle/>
          <a:p>
            <a:endParaRPr lang="fr-CA"/>
          </a:p>
        </p:txBody>
      </p:sp>
      <p:pic>
        <p:nvPicPr>
          <p:cNvPr id="4" name="Image 3">
            <a:extLst>
              <a:ext uri="{FF2B5EF4-FFF2-40B4-BE49-F238E27FC236}">
                <a16:creationId xmlns:a16="http://schemas.microsoft.com/office/drawing/2014/main" id="{45B1BA7C-1436-47A9-AD98-87E786BAC07E}"/>
              </a:ext>
            </a:extLst>
          </p:cNvPr>
          <p:cNvPicPr>
            <a:picLocks noChangeAspect="1"/>
          </p:cNvPicPr>
          <p:nvPr/>
        </p:nvPicPr>
        <p:blipFill>
          <a:blip r:embed="rId2"/>
          <a:stretch>
            <a:fillRect/>
          </a:stretch>
        </p:blipFill>
        <p:spPr>
          <a:xfrm>
            <a:off x="1303855" y="0"/>
            <a:ext cx="6536290" cy="5143500"/>
          </a:xfrm>
          <a:prstGeom prst="rect">
            <a:avLst/>
          </a:prstGeom>
        </p:spPr>
      </p:pic>
      <p:sp>
        <p:nvSpPr>
          <p:cNvPr id="5" name="ZoneTexte 4">
            <a:extLst>
              <a:ext uri="{FF2B5EF4-FFF2-40B4-BE49-F238E27FC236}">
                <a16:creationId xmlns:a16="http://schemas.microsoft.com/office/drawing/2014/main" id="{A9C71B08-DF13-46D1-80CD-4B6B505E5F2A}"/>
              </a:ext>
            </a:extLst>
          </p:cNvPr>
          <p:cNvSpPr txBox="1"/>
          <p:nvPr/>
        </p:nvSpPr>
        <p:spPr>
          <a:xfrm>
            <a:off x="3131840" y="2139702"/>
            <a:ext cx="4752528" cy="1200329"/>
          </a:xfrm>
          <a:prstGeom prst="rect">
            <a:avLst/>
          </a:prstGeom>
          <a:noFill/>
        </p:spPr>
        <p:txBody>
          <a:bodyPr wrap="square" rtlCol="0">
            <a:spAutoFit/>
          </a:bodyPr>
          <a:lstStyle/>
          <a:p>
            <a:r>
              <a:rPr lang="fr-CA" sz="7200" dirty="0">
                <a:solidFill>
                  <a:schemeClr val="bg1"/>
                </a:solidFill>
                <a:effectLst>
                  <a:outerShdw blurRad="38100" dist="38100" dir="2700000" algn="tl">
                    <a:srgbClr val="000000">
                      <a:alpha val="43137"/>
                    </a:srgbClr>
                  </a:outerShdw>
                </a:effectLst>
              </a:rPr>
              <a:t>Extrait</a:t>
            </a:r>
          </a:p>
        </p:txBody>
      </p:sp>
    </p:spTree>
    <p:extLst>
      <p:ext uri="{BB962C8B-B14F-4D97-AF65-F5344CB8AC3E}">
        <p14:creationId xmlns:p14="http://schemas.microsoft.com/office/powerpoint/2010/main" val="2085176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cs typeface="Arial" panose="020B0604020202020204" pitchFamily="34" charset="0"/>
              </a:rPr>
              <a:t>2.1</a:t>
            </a:r>
            <a:endParaRPr lang="fr-CA" dirty="0">
              <a:cs typeface="Arial" panose="020B0604020202020204" pitchFamily="34" charset="0"/>
            </a:endParaRPr>
          </a:p>
        </p:txBody>
      </p:sp>
      <p:sp>
        <p:nvSpPr>
          <p:cNvPr id="2" name="Sous-titre 1"/>
          <p:cNvSpPr>
            <a:spLocks noGrp="1"/>
          </p:cNvSpPr>
          <p:nvPr>
            <p:ph type="subTitle" idx="1"/>
          </p:nvPr>
        </p:nvSpPr>
        <p:spPr/>
        <p:txBody>
          <a:bodyPr/>
          <a:lstStyle/>
          <a:p>
            <a:endParaRPr lang="fr-CA">
              <a:latin typeface="+mj-lt"/>
              <a:cs typeface="Arial" panose="020B0604020202020204" pitchFamily="34" charset="0"/>
            </a:endParaRPr>
          </a:p>
        </p:txBody>
      </p:sp>
      <p:sp>
        <p:nvSpPr>
          <p:cNvPr id="6" name="Sous-titre 9"/>
          <p:cNvSpPr txBox="1">
            <a:spLocks/>
          </p:cNvSpPr>
          <p:nvPr/>
        </p:nvSpPr>
        <p:spPr>
          <a:xfrm>
            <a:off x="633408" y="20760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latin typeface="+mj-lt"/>
                <a:cs typeface="Arial" panose="020B0604020202020204" pitchFamily="34" charset="0"/>
              </a:rPr>
              <a:t>Suivi</a:t>
            </a:r>
          </a:p>
        </p:txBody>
      </p:sp>
    </p:spTree>
    <p:extLst>
      <p:ext uri="{BB962C8B-B14F-4D97-AF65-F5344CB8AC3E}">
        <p14:creationId xmlns:p14="http://schemas.microsoft.com/office/powerpoint/2010/main" val="15619867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ous-titre 9"/>
          <p:cNvSpPr>
            <a:spLocks noGrp="1"/>
          </p:cNvSpPr>
          <p:nvPr>
            <p:ph type="subTitle" idx="1"/>
          </p:nvPr>
        </p:nvSpPr>
        <p:spPr/>
        <p:txBody>
          <a:bodyPr/>
          <a:lstStyle/>
          <a:p>
            <a:endParaRPr lang="fr-CA"/>
          </a:p>
        </p:txBody>
      </p:sp>
      <p:sp>
        <p:nvSpPr>
          <p:cNvPr id="3" name="Rectangle 2"/>
          <p:cNvSpPr/>
          <p:nvPr/>
        </p:nvSpPr>
        <p:spPr>
          <a:xfrm>
            <a:off x="2123728" y="771550"/>
            <a:ext cx="6768752" cy="3416320"/>
          </a:xfrm>
          <a:prstGeom prst="rect">
            <a:avLst/>
          </a:prstGeom>
        </p:spPr>
        <p:txBody>
          <a:bodyPr wrap="square">
            <a:spAutoFit/>
          </a:bodyPr>
          <a:lstStyle/>
          <a:p>
            <a:r>
              <a:rPr lang="en-CA" sz="5400" b="1" dirty="0">
                <a:latin typeface="Arial" panose="020B0604020202020204" pitchFamily="34" charset="0"/>
                <a:cs typeface="Arial" panose="020B0604020202020204" pitchFamily="34" charset="0"/>
              </a:rPr>
              <a:t>Service</a:t>
            </a:r>
          </a:p>
          <a:p>
            <a:r>
              <a:rPr lang="en-CA" sz="5400" b="1" dirty="0" err="1">
                <a:latin typeface="Arial" panose="020B0604020202020204" pitchFamily="34" charset="0"/>
                <a:cs typeface="Arial" panose="020B0604020202020204" pitchFamily="34" charset="0"/>
              </a:rPr>
              <a:t>d’aménagement</a:t>
            </a:r>
            <a:r>
              <a:rPr lang="en-CA" sz="5400" b="1" dirty="0">
                <a:latin typeface="Arial" panose="020B0604020202020204" pitchFamily="34" charset="0"/>
                <a:cs typeface="Arial" panose="020B0604020202020204" pitchFamily="34" charset="0"/>
              </a:rPr>
              <a:t>, </a:t>
            </a:r>
            <a:r>
              <a:rPr lang="en-CA" sz="5400" b="1" dirty="0" err="1">
                <a:latin typeface="Arial" panose="020B0604020202020204" pitchFamily="34" charset="0"/>
                <a:cs typeface="Arial" panose="020B0604020202020204" pitchFamily="34" charset="0"/>
              </a:rPr>
              <a:t>environnement</a:t>
            </a:r>
            <a:endParaRPr lang="en-CA" sz="5400" b="1" dirty="0">
              <a:latin typeface="Arial" panose="020B0604020202020204" pitchFamily="34" charset="0"/>
              <a:cs typeface="Arial" panose="020B0604020202020204" pitchFamily="34" charset="0"/>
            </a:endParaRPr>
          </a:p>
          <a:p>
            <a:r>
              <a:rPr lang="en-CA" sz="5400" b="1" dirty="0">
                <a:latin typeface="Arial" panose="020B0604020202020204" pitchFamily="34" charset="0"/>
                <a:cs typeface="Arial" panose="020B0604020202020204" pitchFamily="34" charset="0"/>
              </a:rPr>
              <a:t>et </a:t>
            </a:r>
            <a:r>
              <a:rPr lang="en-CA" sz="5400" b="1" dirty="0" err="1">
                <a:latin typeface="Arial" panose="020B0604020202020204" pitchFamily="34" charset="0"/>
                <a:cs typeface="Arial" panose="020B0604020202020204" pitchFamily="34" charset="0"/>
              </a:rPr>
              <a:t>urbanisme</a:t>
            </a:r>
            <a:endParaRPr lang="fr-CA" sz="5400" dirty="0">
              <a:latin typeface="Arial" panose="020B0604020202020204" pitchFamily="34" charset="0"/>
              <a:cs typeface="Arial" panose="020B0604020202020204" pitchFamily="34" charset="0"/>
            </a:endParaRPr>
          </a:p>
        </p:txBody>
      </p:sp>
      <p:sp>
        <p:nvSpPr>
          <p:cNvPr id="5" name="ZoneTexte 4"/>
          <p:cNvSpPr txBox="1"/>
          <p:nvPr/>
        </p:nvSpPr>
        <p:spPr>
          <a:xfrm>
            <a:off x="482541" y="1491630"/>
            <a:ext cx="1872208" cy="1569660"/>
          </a:xfrm>
          <a:prstGeom prst="rect">
            <a:avLst/>
          </a:prstGeom>
          <a:noFill/>
        </p:spPr>
        <p:txBody>
          <a:bodyPr wrap="square" rtlCol="0">
            <a:spAutoFit/>
          </a:bodyPr>
          <a:lstStyle/>
          <a:p>
            <a:r>
              <a:rPr lang="fr-CA" sz="9600" b="1" dirty="0">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22972842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3.1</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467543" y="1960692"/>
            <a:ext cx="8136903" cy="284330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633408" y="20760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Dépôt du rapport mensuel des permis du mois de janvier du Service d'aménagement, environnement et urbanisme</a:t>
            </a:r>
          </a:p>
        </p:txBody>
      </p:sp>
    </p:spTree>
    <p:extLst>
      <p:ext uri="{BB962C8B-B14F-4D97-AF65-F5344CB8AC3E}">
        <p14:creationId xmlns:p14="http://schemas.microsoft.com/office/powerpoint/2010/main" val="38687795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devistravaux.org/wp-content/uploads/2015/10/toiture-ardoise.jpg"/>
          <p:cNvPicPr>
            <a:picLocks noChangeAspect="1" noChangeArrowheads="1"/>
          </p:cNvPicPr>
          <p:nvPr/>
        </p:nvPicPr>
        <p:blipFill rotWithShape="1">
          <a:blip r:embed="rId2">
            <a:extLst>
              <a:ext uri="{28A0092B-C50C-407E-A947-70E740481C1C}">
                <a14:useLocalDpi xmlns:a14="http://schemas.microsoft.com/office/drawing/2010/main" val="0"/>
              </a:ext>
            </a:extLst>
          </a:blip>
          <a:srcRect l="6826" t="30704" r="31084" b="16565"/>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457200" y="555526"/>
            <a:ext cx="8229600" cy="857250"/>
          </a:xfrm>
        </p:spPr>
        <p:txBody>
          <a:bodyPr>
            <a:normAutofit fontScale="90000"/>
          </a:bodyPr>
          <a:lstStyle/>
          <a:p>
            <a:r>
              <a:rPr lang="fr-CA" dirty="0">
                <a:solidFill>
                  <a:schemeClr val="bg1"/>
                </a:solidFill>
              </a:rPr>
              <a:t>Nombre de permis</a:t>
            </a:r>
            <a:br>
              <a:rPr lang="fr-CA" dirty="0">
                <a:solidFill>
                  <a:schemeClr val="bg1"/>
                </a:solidFill>
              </a:rPr>
            </a:br>
            <a:r>
              <a:rPr lang="fr-CA" dirty="0">
                <a:solidFill>
                  <a:schemeClr val="bg1"/>
                </a:solidFill>
              </a:rPr>
              <a:t>janvier 2018</a:t>
            </a:r>
            <a:br>
              <a:rPr lang="fr-CA" dirty="0"/>
            </a:br>
            <a:endParaRPr lang="fr-CA" dirty="0"/>
          </a:p>
        </p:txBody>
      </p:sp>
      <p:graphicFrame>
        <p:nvGraphicFramePr>
          <p:cNvPr id="6" name="Tableau 5"/>
          <p:cNvGraphicFramePr>
            <a:graphicFrameLocks noGrp="1"/>
          </p:cNvGraphicFramePr>
          <p:nvPr>
            <p:extLst>
              <p:ext uri="{D42A27DB-BD31-4B8C-83A1-F6EECF244321}">
                <p14:modId xmlns:p14="http://schemas.microsoft.com/office/powerpoint/2010/main" val="652275883"/>
              </p:ext>
            </p:extLst>
          </p:nvPr>
        </p:nvGraphicFramePr>
        <p:xfrm>
          <a:off x="107401" y="2067694"/>
          <a:ext cx="7416826" cy="2447900"/>
        </p:xfrm>
        <a:graphic>
          <a:graphicData uri="http://schemas.openxmlformats.org/drawingml/2006/table">
            <a:tbl>
              <a:tblPr>
                <a:tableStyleId>{5C22544A-7EE6-4342-B048-85BDC9FD1C3A}</a:tableStyleId>
              </a:tblPr>
              <a:tblGrid>
                <a:gridCol w="1440263">
                  <a:extLst>
                    <a:ext uri="{9D8B030D-6E8A-4147-A177-3AD203B41FA5}">
                      <a16:colId xmlns:a16="http://schemas.microsoft.com/office/drawing/2014/main" val="20000"/>
                    </a:ext>
                  </a:extLst>
                </a:gridCol>
                <a:gridCol w="648072">
                  <a:extLst>
                    <a:ext uri="{9D8B030D-6E8A-4147-A177-3AD203B41FA5}">
                      <a16:colId xmlns:a16="http://schemas.microsoft.com/office/drawing/2014/main" val="20001"/>
                    </a:ext>
                  </a:extLst>
                </a:gridCol>
                <a:gridCol w="720080">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904271">
                  <a:extLst>
                    <a:ext uri="{9D8B030D-6E8A-4147-A177-3AD203B41FA5}">
                      <a16:colId xmlns:a16="http://schemas.microsoft.com/office/drawing/2014/main" val="20004"/>
                    </a:ext>
                  </a:extLst>
                </a:gridCol>
                <a:gridCol w="710011">
                  <a:extLst>
                    <a:ext uri="{9D8B030D-6E8A-4147-A177-3AD203B41FA5}">
                      <a16:colId xmlns:a16="http://schemas.microsoft.com/office/drawing/2014/main" val="20005"/>
                    </a:ext>
                  </a:extLst>
                </a:gridCol>
                <a:gridCol w="710011">
                  <a:extLst>
                    <a:ext uri="{9D8B030D-6E8A-4147-A177-3AD203B41FA5}">
                      <a16:colId xmlns:a16="http://schemas.microsoft.com/office/drawing/2014/main" val="20006"/>
                    </a:ext>
                  </a:extLst>
                </a:gridCol>
                <a:gridCol w="710011">
                  <a:extLst>
                    <a:ext uri="{9D8B030D-6E8A-4147-A177-3AD203B41FA5}">
                      <a16:colId xmlns:a16="http://schemas.microsoft.com/office/drawing/2014/main" val="20007"/>
                    </a:ext>
                  </a:extLst>
                </a:gridCol>
                <a:gridCol w="710011">
                  <a:extLst>
                    <a:ext uri="{9D8B030D-6E8A-4147-A177-3AD203B41FA5}">
                      <a16:colId xmlns:a16="http://schemas.microsoft.com/office/drawing/2014/main" val="20008"/>
                    </a:ext>
                  </a:extLst>
                </a:gridCol>
              </a:tblGrid>
              <a:tr h="611975">
                <a:tc>
                  <a:txBody>
                    <a:bodyPr/>
                    <a:lstStyle/>
                    <a:p>
                      <a:pPr algn="ctr" fontAlgn="b"/>
                      <a:r>
                        <a:rPr lang="fr-CA" sz="1200" u="none" strike="noStrike" dirty="0">
                          <a:effectLst/>
                        </a:rPr>
                        <a:t> </a:t>
                      </a:r>
                      <a:endParaRPr lang="fr-CA" sz="1200" b="0" i="0" u="none" strike="noStrike" dirty="0">
                        <a:effectLst/>
                        <a:latin typeface="Arial"/>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fontAlgn="b"/>
                      <a:r>
                        <a:rPr lang="fr-CA" sz="1200" b="1" u="none" strike="noStrike" dirty="0">
                          <a:solidFill>
                            <a:schemeClr val="bg1"/>
                          </a:solidFill>
                          <a:effectLst/>
                        </a:rPr>
                        <a:t>CONSTRUCTIONS</a:t>
                      </a:r>
                    </a:p>
                    <a:p>
                      <a:pPr algn="ctr" fontAlgn="b"/>
                      <a:r>
                        <a:rPr lang="fr-CA" sz="1200" b="1" u="none" strike="noStrike" dirty="0">
                          <a:solidFill>
                            <a:schemeClr val="bg1"/>
                          </a:solidFill>
                          <a:effectLst/>
                        </a:rPr>
                        <a:t>NEUVES</a:t>
                      </a:r>
                      <a:endParaRPr lang="fr-CA" sz="1200" b="1" i="0" u="none" strike="noStrike" dirty="0">
                        <a:solidFill>
                          <a:schemeClr val="bg1"/>
                        </a:solidFill>
                        <a:effectLst/>
                        <a:latin typeface="Arial"/>
                      </a:endParaRPr>
                    </a:p>
                  </a:txBody>
                  <a:tcPr marL="9525" marR="9525" marT="9525" marB="0" anchor="ctr">
                    <a:lnL w="12700" cmpd="sng">
                      <a:noFill/>
                    </a:lnL>
                  </a:tcPr>
                </a:tc>
                <a:tc hMerge="1">
                  <a:txBody>
                    <a:bodyPr/>
                    <a:lstStyle/>
                    <a:p>
                      <a:endParaRPr lang="fr-CA"/>
                    </a:p>
                  </a:txBody>
                  <a:tcPr/>
                </a:tc>
                <a:tc gridSpan="2">
                  <a:txBody>
                    <a:bodyPr/>
                    <a:lstStyle/>
                    <a:p>
                      <a:pPr algn="ctr" fontAlgn="b"/>
                      <a:r>
                        <a:rPr lang="fr-CA" sz="1200" b="1" u="none" strike="noStrike" dirty="0">
                          <a:solidFill>
                            <a:schemeClr val="bg1"/>
                          </a:solidFill>
                          <a:effectLst/>
                        </a:rPr>
                        <a:t>TRANSFORMATIONS AGRANDISSEMENTS</a:t>
                      </a:r>
                      <a:endParaRPr lang="fr-CA" sz="1200" b="1" i="0" u="none" strike="noStrike" dirty="0">
                        <a:solidFill>
                          <a:schemeClr val="bg1"/>
                        </a:solidFill>
                        <a:effectLst/>
                        <a:latin typeface="Arial"/>
                      </a:endParaRPr>
                    </a:p>
                  </a:txBody>
                  <a:tcPr marL="9525" marR="9525" marT="9525" marB="0" anchor="ctr"/>
                </a:tc>
                <a:tc hMerge="1">
                  <a:txBody>
                    <a:bodyPr/>
                    <a:lstStyle/>
                    <a:p>
                      <a:endParaRPr lang="fr-CA"/>
                    </a:p>
                  </a:txBody>
                  <a:tcPr/>
                </a:tc>
                <a:tc gridSpan="2">
                  <a:txBody>
                    <a:bodyPr/>
                    <a:lstStyle/>
                    <a:p>
                      <a:pPr algn="ctr" fontAlgn="b"/>
                      <a:r>
                        <a:rPr lang="fr-CA" sz="1200" b="1" u="none" strike="noStrike" dirty="0">
                          <a:solidFill>
                            <a:schemeClr val="bg1"/>
                          </a:solidFill>
                          <a:effectLst/>
                        </a:rPr>
                        <a:t>RÉPARATIONS RÉNOVATIONS</a:t>
                      </a:r>
                      <a:endParaRPr lang="fr-CA" sz="1200" b="1" i="0" u="none" strike="noStrike" dirty="0">
                        <a:solidFill>
                          <a:schemeClr val="bg1"/>
                        </a:solidFill>
                        <a:effectLst/>
                        <a:latin typeface="Arial"/>
                      </a:endParaRPr>
                    </a:p>
                  </a:txBody>
                  <a:tcPr marL="9525" marR="9525" marT="9525" marB="0" anchor="ctr"/>
                </a:tc>
                <a:tc hMerge="1">
                  <a:txBody>
                    <a:bodyPr/>
                    <a:lstStyle/>
                    <a:p>
                      <a:endParaRPr lang="fr-CA"/>
                    </a:p>
                  </a:txBody>
                  <a:tcPr/>
                </a:tc>
                <a:tc gridSpan="2">
                  <a:txBody>
                    <a:bodyPr/>
                    <a:lstStyle/>
                    <a:p>
                      <a:pPr algn="ctr" fontAlgn="b"/>
                      <a:r>
                        <a:rPr lang="fr-CA" sz="1200" b="1" i="0" u="none" strike="noStrike" dirty="0">
                          <a:solidFill>
                            <a:schemeClr val="bg1"/>
                          </a:solidFill>
                          <a:effectLst/>
                          <a:latin typeface="Arial"/>
                        </a:rPr>
                        <a:t>BÂTIMENTS</a:t>
                      </a:r>
                    </a:p>
                    <a:p>
                      <a:pPr algn="ctr" fontAlgn="b"/>
                      <a:r>
                        <a:rPr lang="fr-CA" sz="1200" b="1" i="0" u="none" strike="noStrike" dirty="0">
                          <a:solidFill>
                            <a:schemeClr val="bg1"/>
                          </a:solidFill>
                          <a:effectLst/>
                          <a:latin typeface="Arial"/>
                        </a:rPr>
                        <a:t>ACCESSOIRES</a:t>
                      </a:r>
                    </a:p>
                  </a:txBody>
                  <a:tcPr marL="9525" marR="9525" marT="9525" marB="0" anchor="ctr"/>
                </a:tc>
                <a:tc hMerge="1">
                  <a:txBody>
                    <a:bodyPr/>
                    <a:lstStyle/>
                    <a:p>
                      <a:endParaRPr lang="fr-CA"/>
                    </a:p>
                  </a:txBody>
                  <a:tcPr/>
                </a:tc>
                <a:extLst>
                  <a:ext uri="{0D108BD9-81ED-4DB2-BD59-A6C34878D82A}">
                    <a16:rowId xmlns:a16="http://schemas.microsoft.com/office/drawing/2014/main" val="10000"/>
                  </a:ext>
                </a:extLst>
              </a:tr>
              <a:tr h="611975">
                <a:tc>
                  <a:txBody>
                    <a:bodyPr/>
                    <a:lstStyle/>
                    <a:p>
                      <a:pPr algn="ctr" fontAlgn="b"/>
                      <a:r>
                        <a:rPr lang="fr-CA" sz="1200" u="none" strike="noStrike" dirty="0">
                          <a:solidFill>
                            <a:srgbClr val="FF0000"/>
                          </a:solidFill>
                          <a:effectLst/>
                        </a:rPr>
                        <a:t> </a:t>
                      </a:r>
                      <a:endParaRPr lang="fr-CA" sz="1200" b="0" i="0" u="none" strike="noStrike" dirty="0">
                        <a:solidFill>
                          <a:srgbClr val="FF0000"/>
                        </a:solidFill>
                        <a:effectLst/>
                        <a:latin typeface="Arial"/>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1600" b="0" i="0" u="none" strike="noStrike" dirty="0">
                          <a:effectLst/>
                          <a:latin typeface="Arial" panose="020B0604020202020204" pitchFamily="34" charset="0"/>
                        </a:rPr>
                        <a:t>2017</a:t>
                      </a:r>
                    </a:p>
                  </a:txBody>
                  <a:tcPr marL="9525" marR="9525" marT="9525" marB="0" anchor="ctr">
                    <a:lnL w="12700" cmpd="sng">
                      <a:noFill/>
                    </a:lnL>
                  </a:tcPr>
                </a:tc>
                <a:tc>
                  <a:txBody>
                    <a:bodyPr/>
                    <a:lstStyle/>
                    <a:p>
                      <a:pPr algn="ctr" fontAlgn="b"/>
                      <a:r>
                        <a:rPr lang="fr-CA" sz="1600" b="0" i="0" u="none" strike="noStrike">
                          <a:effectLst/>
                          <a:latin typeface="Arial" panose="020B0604020202020204" pitchFamily="34" charset="0"/>
                        </a:rPr>
                        <a:t>2018</a:t>
                      </a:r>
                    </a:p>
                  </a:txBody>
                  <a:tcPr marL="9525" marR="9525" marT="9525" marB="0" anchor="ctr">
                    <a:solidFill>
                      <a:schemeClr val="bg2">
                        <a:lumMod val="60000"/>
                        <a:lumOff val="40000"/>
                      </a:schemeClr>
                    </a:solidFill>
                  </a:tcPr>
                </a:tc>
                <a:tc>
                  <a:txBody>
                    <a:bodyPr/>
                    <a:lstStyle/>
                    <a:p>
                      <a:pPr algn="ctr" fontAlgn="b"/>
                      <a:r>
                        <a:rPr lang="fr-CA" sz="1600" b="0" i="0" u="none" strike="noStrike" dirty="0">
                          <a:effectLst/>
                          <a:latin typeface="Arial" panose="020B0604020202020204" pitchFamily="34" charset="0"/>
                        </a:rPr>
                        <a:t>2017</a:t>
                      </a:r>
                    </a:p>
                  </a:txBody>
                  <a:tcPr marL="9525" marR="9525" marT="9525" marB="0" anchor="ctr"/>
                </a:tc>
                <a:tc>
                  <a:txBody>
                    <a:bodyPr/>
                    <a:lstStyle/>
                    <a:p>
                      <a:pPr algn="ctr" fontAlgn="b"/>
                      <a:r>
                        <a:rPr lang="fr-CA" sz="1600" b="0" i="0" u="none" strike="noStrike" dirty="0">
                          <a:effectLst/>
                          <a:latin typeface="Arial" panose="020B0604020202020204" pitchFamily="34" charset="0"/>
                        </a:rPr>
                        <a:t>2018</a:t>
                      </a:r>
                    </a:p>
                  </a:txBody>
                  <a:tcPr marL="9525" marR="9525" marT="9525" marB="0" anchor="ctr">
                    <a:solidFill>
                      <a:schemeClr val="bg2">
                        <a:lumMod val="60000"/>
                        <a:lumOff val="40000"/>
                      </a:schemeClr>
                    </a:solidFill>
                  </a:tcPr>
                </a:tc>
                <a:tc>
                  <a:txBody>
                    <a:bodyPr/>
                    <a:lstStyle/>
                    <a:p>
                      <a:pPr algn="ctr" fontAlgn="b"/>
                      <a:r>
                        <a:rPr lang="fr-CA" sz="1600" b="0" i="0" u="none" strike="noStrike">
                          <a:effectLst/>
                          <a:latin typeface="Arial" panose="020B0604020202020204" pitchFamily="34" charset="0"/>
                        </a:rPr>
                        <a:t>2017</a:t>
                      </a:r>
                    </a:p>
                  </a:txBody>
                  <a:tcPr marL="9525" marR="9525" marT="9525" marB="0" anchor="ctr"/>
                </a:tc>
                <a:tc>
                  <a:txBody>
                    <a:bodyPr/>
                    <a:lstStyle/>
                    <a:p>
                      <a:pPr algn="ctr" fontAlgn="b"/>
                      <a:r>
                        <a:rPr lang="fr-CA" sz="1600" b="0" i="0" u="none" strike="noStrike">
                          <a:effectLst/>
                          <a:latin typeface="Arial" panose="020B0604020202020204" pitchFamily="34" charset="0"/>
                        </a:rPr>
                        <a:t>2018</a:t>
                      </a:r>
                    </a:p>
                  </a:txBody>
                  <a:tcPr marL="9525" marR="9525" marT="9525" marB="0" anchor="ctr">
                    <a:solidFill>
                      <a:schemeClr val="bg2">
                        <a:lumMod val="60000"/>
                        <a:lumOff val="40000"/>
                      </a:schemeClr>
                    </a:solidFill>
                  </a:tcPr>
                </a:tc>
                <a:tc>
                  <a:txBody>
                    <a:bodyPr/>
                    <a:lstStyle/>
                    <a:p>
                      <a:pPr algn="ctr" fontAlgn="b"/>
                      <a:r>
                        <a:rPr lang="fr-CA" sz="1600" b="0" i="0" u="none" strike="noStrike">
                          <a:effectLst/>
                          <a:latin typeface="Arial" panose="020B0604020202020204" pitchFamily="34" charset="0"/>
                        </a:rPr>
                        <a:t>2017</a:t>
                      </a:r>
                    </a:p>
                  </a:txBody>
                  <a:tcPr marL="9525" marR="9525" marT="9525" marB="0" anchor="ctr"/>
                </a:tc>
                <a:tc>
                  <a:txBody>
                    <a:bodyPr/>
                    <a:lstStyle/>
                    <a:p>
                      <a:pPr algn="ctr" fontAlgn="b"/>
                      <a:r>
                        <a:rPr lang="fr-CA" sz="1600" b="0" i="0" u="none" strike="noStrike" dirty="0">
                          <a:effectLst/>
                          <a:latin typeface="Arial" panose="020B0604020202020204" pitchFamily="34" charset="0"/>
                        </a:rPr>
                        <a:t>2018</a:t>
                      </a:r>
                    </a:p>
                  </a:txBody>
                  <a:tcPr marL="9525" marR="9525" marT="9525" marB="0" anchor="ctr">
                    <a:solidFill>
                      <a:schemeClr val="bg2">
                        <a:lumMod val="60000"/>
                        <a:lumOff val="40000"/>
                      </a:schemeClr>
                    </a:solidFill>
                  </a:tcPr>
                </a:tc>
                <a:extLst>
                  <a:ext uri="{0D108BD9-81ED-4DB2-BD59-A6C34878D82A}">
                    <a16:rowId xmlns:a16="http://schemas.microsoft.com/office/drawing/2014/main" val="10001"/>
                  </a:ext>
                </a:extLst>
              </a:tr>
              <a:tr h="611975">
                <a:tc>
                  <a:txBody>
                    <a:bodyPr/>
                    <a:lstStyle/>
                    <a:p>
                      <a:pPr algn="ctr" fontAlgn="b"/>
                      <a:r>
                        <a:rPr lang="fr-CA" sz="1600" b="1" i="0" u="none" strike="noStrike" dirty="0">
                          <a:solidFill>
                            <a:schemeClr val="bg1"/>
                          </a:solidFill>
                          <a:effectLst/>
                          <a:latin typeface="Arial"/>
                        </a:rPr>
                        <a:t>MOIS</a:t>
                      </a:r>
                    </a:p>
                  </a:txBody>
                  <a:tcPr marL="9525" marR="9525" marT="9525" marB="0" anchor="ctr">
                    <a:lnT w="12700" cmpd="sng">
                      <a:noFill/>
                    </a:lnT>
                  </a:tcPr>
                </a:tc>
                <a:tc>
                  <a:txBody>
                    <a:bodyPr/>
                    <a:lstStyle/>
                    <a:p>
                      <a:pPr algn="ctr" fontAlgn="b"/>
                      <a:r>
                        <a:rPr lang="fr-CA" sz="1400" b="0" i="0" u="none" strike="noStrike" dirty="0">
                          <a:effectLst/>
                          <a:latin typeface="Arial" panose="020B0604020202020204" pitchFamily="34" charset="0"/>
                        </a:rPr>
                        <a:t>8</a:t>
                      </a:r>
                    </a:p>
                  </a:txBody>
                  <a:tcPr marL="9525" marR="9525" marT="9525" marB="0" anchor="ctr"/>
                </a:tc>
                <a:tc>
                  <a:txBody>
                    <a:bodyPr/>
                    <a:lstStyle/>
                    <a:p>
                      <a:pPr algn="ctr" fontAlgn="b"/>
                      <a:r>
                        <a:rPr lang="fr-CA" sz="1400" b="0" i="0" u="none" strike="noStrike" dirty="0">
                          <a:effectLst/>
                          <a:latin typeface="Arial" panose="020B0604020202020204" pitchFamily="34" charset="0"/>
                        </a:rPr>
                        <a:t>2</a:t>
                      </a:r>
                    </a:p>
                  </a:txBody>
                  <a:tcPr marL="9525" marR="9525" marT="9525" marB="0" anchor="ctr">
                    <a:solidFill>
                      <a:schemeClr val="bg2">
                        <a:lumMod val="60000"/>
                        <a:lumOff val="40000"/>
                      </a:schemeClr>
                    </a:solidFill>
                  </a:tcPr>
                </a:tc>
                <a:tc>
                  <a:txBody>
                    <a:bodyPr/>
                    <a:lstStyle/>
                    <a:p>
                      <a:pPr algn="ctr" fontAlgn="b"/>
                      <a:r>
                        <a:rPr lang="fr-CA" sz="1400" b="0" i="0" u="none" strike="noStrike" dirty="0">
                          <a:effectLst/>
                          <a:latin typeface="Arial" panose="020B0604020202020204" pitchFamily="34" charset="0"/>
                        </a:rPr>
                        <a:t>0</a:t>
                      </a:r>
                    </a:p>
                  </a:txBody>
                  <a:tcPr marL="9525" marR="9525" marT="9525" marB="0" anchor="ctr"/>
                </a:tc>
                <a:tc>
                  <a:txBody>
                    <a:bodyPr/>
                    <a:lstStyle/>
                    <a:p>
                      <a:pPr algn="ctr" fontAlgn="b"/>
                      <a:r>
                        <a:rPr lang="fr-CA" sz="1400" b="0" i="0" u="none" strike="noStrike">
                          <a:effectLst/>
                          <a:latin typeface="Arial" panose="020B0604020202020204" pitchFamily="34" charset="0"/>
                        </a:rPr>
                        <a:t>1</a:t>
                      </a:r>
                    </a:p>
                  </a:txBody>
                  <a:tcPr marL="9525" marR="9525" marT="9525" marB="0" anchor="ctr">
                    <a:solidFill>
                      <a:schemeClr val="bg2">
                        <a:lumMod val="60000"/>
                        <a:lumOff val="40000"/>
                      </a:schemeClr>
                    </a:solidFill>
                  </a:tcPr>
                </a:tc>
                <a:tc>
                  <a:txBody>
                    <a:bodyPr/>
                    <a:lstStyle/>
                    <a:p>
                      <a:pPr algn="ctr" fontAlgn="b"/>
                      <a:r>
                        <a:rPr lang="fr-CA" sz="1400" b="0" i="0" u="none" strike="noStrike">
                          <a:effectLst/>
                          <a:latin typeface="Arial" panose="020B0604020202020204" pitchFamily="34" charset="0"/>
                        </a:rPr>
                        <a:t>2</a:t>
                      </a:r>
                    </a:p>
                  </a:txBody>
                  <a:tcPr marL="9525" marR="9525" marT="9525" marB="0" anchor="ctr"/>
                </a:tc>
                <a:tc>
                  <a:txBody>
                    <a:bodyPr/>
                    <a:lstStyle/>
                    <a:p>
                      <a:pPr algn="ctr" fontAlgn="b"/>
                      <a:r>
                        <a:rPr lang="fr-CA" sz="1400" b="0" i="0" u="none" strike="noStrike">
                          <a:effectLst/>
                          <a:latin typeface="Arial" panose="020B0604020202020204" pitchFamily="34" charset="0"/>
                        </a:rPr>
                        <a:t>3</a:t>
                      </a:r>
                    </a:p>
                  </a:txBody>
                  <a:tcPr marL="9525" marR="9525" marT="9525" marB="0" anchor="ctr">
                    <a:solidFill>
                      <a:schemeClr val="bg2">
                        <a:lumMod val="60000"/>
                        <a:lumOff val="40000"/>
                      </a:schemeClr>
                    </a:solidFill>
                  </a:tcPr>
                </a:tc>
                <a:tc>
                  <a:txBody>
                    <a:bodyPr/>
                    <a:lstStyle/>
                    <a:p>
                      <a:pPr algn="ctr" fontAlgn="b"/>
                      <a:r>
                        <a:rPr lang="fr-CA" sz="1400" b="0" i="0" u="none" strike="noStrike">
                          <a:effectLst/>
                          <a:latin typeface="Arial" panose="020B0604020202020204" pitchFamily="34" charset="0"/>
                        </a:rPr>
                        <a:t>4</a:t>
                      </a:r>
                    </a:p>
                  </a:txBody>
                  <a:tcPr marL="9525" marR="9525" marT="9525" marB="0" anchor="ctr"/>
                </a:tc>
                <a:tc>
                  <a:txBody>
                    <a:bodyPr/>
                    <a:lstStyle/>
                    <a:p>
                      <a:pPr algn="ctr" fontAlgn="b"/>
                      <a:r>
                        <a:rPr lang="fr-CA" sz="1400" b="0" i="0" u="none" strike="noStrike">
                          <a:effectLst/>
                          <a:latin typeface="Arial" panose="020B0604020202020204" pitchFamily="34" charset="0"/>
                        </a:rPr>
                        <a:t>3</a:t>
                      </a:r>
                    </a:p>
                  </a:txBody>
                  <a:tcPr marL="9525" marR="9525" marT="9525" marB="0" anchor="ctr">
                    <a:solidFill>
                      <a:schemeClr val="bg2">
                        <a:lumMod val="60000"/>
                        <a:lumOff val="40000"/>
                      </a:schemeClr>
                    </a:solidFill>
                  </a:tcPr>
                </a:tc>
                <a:extLst>
                  <a:ext uri="{0D108BD9-81ED-4DB2-BD59-A6C34878D82A}">
                    <a16:rowId xmlns:a16="http://schemas.microsoft.com/office/drawing/2014/main" val="10002"/>
                  </a:ext>
                </a:extLst>
              </a:tr>
              <a:tr h="611975">
                <a:tc>
                  <a:txBody>
                    <a:bodyPr/>
                    <a:lstStyle/>
                    <a:p>
                      <a:pPr algn="ctr" fontAlgn="b"/>
                      <a:r>
                        <a:rPr lang="fr-CA" sz="1600" b="1" u="none" strike="noStrike" dirty="0">
                          <a:solidFill>
                            <a:schemeClr val="bg1"/>
                          </a:solidFill>
                          <a:effectLst/>
                        </a:rPr>
                        <a:t>TOTAL</a:t>
                      </a:r>
                    </a:p>
                    <a:p>
                      <a:pPr algn="ctr" fontAlgn="b"/>
                      <a:r>
                        <a:rPr lang="fr-CA" sz="1600" b="1" i="0" u="none" strike="noStrike" dirty="0">
                          <a:solidFill>
                            <a:schemeClr val="bg1"/>
                          </a:solidFill>
                          <a:effectLst/>
                          <a:latin typeface="Arial"/>
                        </a:rPr>
                        <a:t>ANNÉE</a:t>
                      </a:r>
                    </a:p>
                  </a:txBody>
                  <a:tcPr marL="9525" marR="9525" marT="9525" marB="0" anchor="ctr"/>
                </a:tc>
                <a:tc>
                  <a:txBody>
                    <a:bodyPr/>
                    <a:lstStyle/>
                    <a:p>
                      <a:pPr algn="ctr" fontAlgn="b"/>
                      <a:r>
                        <a:rPr lang="fr-CA" sz="1400" b="1" i="0" u="none" strike="noStrike">
                          <a:effectLst/>
                          <a:latin typeface="Arial" panose="020B0604020202020204" pitchFamily="34" charset="0"/>
                        </a:rPr>
                        <a:t>109</a:t>
                      </a:r>
                    </a:p>
                  </a:txBody>
                  <a:tcPr marL="9525" marR="9525" marT="9525" marB="0" anchor="ctr"/>
                </a:tc>
                <a:tc>
                  <a:txBody>
                    <a:bodyPr/>
                    <a:lstStyle/>
                    <a:p>
                      <a:pPr algn="ctr" fontAlgn="b"/>
                      <a:r>
                        <a:rPr lang="fr-CA" sz="1400" b="1" i="0" u="none" strike="noStrike" dirty="0">
                          <a:effectLst/>
                          <a:latin typeface="Arial" panose="020B0604020202020204" pitchFamily="34" charset="0"/>
                        </a:rPr>
                        <a:t>          2    </a:t>
                      </a:r>
                    </a:p>
                  </a:txBody>
                  <a:tcPr marL="9525" marR="9525" marT="9525" marB="0" anchor="ctr">
                    <a:solidFill>
                      <a:schemeClr val="bg2">
                        <a:lumMod val="60000"/>
                        <a:lumOff val="40000"/>
                      </a:schemeClr>
                    </a:solidFill>
                  </a:tcPr>
                </a:tc>
                <a:tc>
                  <a:txBody>
                    <a:bodyPr/>
                    <a:lstStyle/>
                    <a:p>
                      <a:pPr algn="ctr" fontAlgn="b"/>
                      <a:r>
                        <a:rPr lang="fr-CA" sz="1400" b="1" i="0" u="none" strike="noStrike" dirty="0">
                          <a:effectLst/>
                          <a:latin typeface="Arial" panose="020B0604020202020204" pitchFamily="34" charset="0"/>
                        </a:rPr>
                        <a:t>20</a:t>
                      </a:r>
                    </a:p>
                  </a:txBody>
                  <a:tcPr marL="9525" marR="9525" marT="9525" marB="0" anchor="ctr"/>
                </a:tc>
                <a:tc>
                  <a:txBody>
                    <a:bodyPr/>
                    <a:lstStyle/>
                    <a:p>
                      <a:pPr algn="ctr" fontAlgn="b"/>
                      <a:r>
                        <a:rPr lang="fr-CA" sz="1400" b="1" i="0" u="none" strike="noStrike" dirty="0">
                          <a:effectLst/>
                          <a:latin typeface="Arial" panose="020B0604020202020204" pitchFamily="34" charset="0"/>
                        </a:rPr>
                        <a:t>1</a:t>
                      </a:r>
                    </a:p>
                  </a:txBody>
                  <a:tcPr marL="9525" marR="9525" marT="9525" marB="0" anchor="ctr">
                    <a:solidFill>
                      <a:schemeClr val="bg2">
                        <a:lumMod val="60000"/>
                        <a:lumOff val="40000"/>
                      </a:schemeClr>
                    </a:solidFill>
                  </a:tcPr>
                </a:tc>
                <a:tc>
                  <a:txBody>
                    <a:bodyPr/>
                    <a:lstStyle/>
                    <a:p>
                      <a:pPr algn="ctr" fontAlgn="b"/>
                      <a:r>
                        <a:rPr lang="fr-CA" sz="1400" b="1" i="0" u="none" strike="noStrike" dirty="0">
                          <a:effectLst/>
                          <a:latin typeface="Arial" panose="020B0604020202020204" pitchFamily="34" charset="0"/>
                        </a:rPr>
                        <a:t>62</a:t>
                      </a:r>
                    </a:p>
                  </a:txBody>
                  <a:tcPr marL="9525" marR="9525" marT="9525" marB="0" anchor="ctr"/>
                </a:tc>
                <a:tc>
                  <a:txBody>
                    <a:bodyPr/>
                    <a:lstStyle/>
                    <a:p>
                      <a:pPr algn="ctr" fontAlgn="b"/>
                      <a:r>
                        <a:rPr lang="fr-CA" sz="1400" b="1" i="0" u="none" strike="noStrike" dirty="0">
                          <a:effectLst/>
                          <a:latin typeface="Arial" panose="020B0604020202020204" pitchFamily="34" charset="0"/>
                        </a:rPr>
                        <a:t>3</a:t>
                      </a:r>
                    </a:p>
                  </a:txBody>
                  <a:tcPr marL="9525" marR="9525" marT="9525" marB="0" anchor="ctr">
                    <a:solidFill>
                      <a:schemeClr val="bg2">
                        <a:lumMod val="60000"/>
                        <a:lumOff val="40000"/>
                      </a:schemeClr>
                    </a:solidFill>
                  </a:tcPr>
                </a:tc>
                <a:tc>
                  <a:txBody>
                    <a:bodyPr/>
                    <a:lstStyle/>
                    <a:p>
                      <a:pPr algn="ctr" fontAlgn="b"/>
                      <a:r>
                        <a:rPr lang="fr-CA" sz="1400" b="1" i="0" u="none" strike="noStrike" dirty="0">
                          <a:effectLst/>
                          <a:latin typeface="Arial" panose="020B0604020202020204" pitchFamily="34" charset="0"/>
                        </a:rPr>
                        <a:t>154</a:t>
                      </a:r>
                    </a:p>
                  </a:txBody>
                  <a:tcPr marL="9525" marR="9525" marT="9525" marB="0" anchor="ctr"/>
                </a:tc>
                <a:tc>
                  <a:txBody>
                    <a:bodyPr/>
                    <a:lstStyle/>
                    <a:p>
                      <a:pPr algn="ctr" fontAlgn="b"/>
                      <a:r>
                        <a:rPr lang="fr-CA" sz="1400" b="1" i="0" u="none" strike="noStrike" dirty="0">
                          <a:effectLst/>
                          <a:latin typeface="Arial" panose="020B0604020202020204" pitchFamily="34" charset="0"/>
                        </a:rPr>
                        <a:t>3</a:t>
                      </a:r>
                    </a:p>
                  </a:txBody>
                  <a:tcPr marL="9525" marR="9525" marT="9525" marB="0" anchor="ctr">
                    <a:solidFill>
                      <a:schemeClr val="bg2">
                        <a:lumMod val="60000"/>
                        <a:lumOff val="40000"/>
                      </a:schemeClr>
                    </a:solidFill>
                  </a:tcPr>
                </a:tc>
                <a:extLst>
                  <a:ext uri="{0D108BD9-81ED-4DB2-BD59-A6C34878D82A}">
                    <a16:rowId xmlns:a16="http://schemas.microsoft.com/office/drawing/2014/main" val="10003"/>
                  </a:ext>
                </a:extLst>
              </a:tr>
            </a:tbl>
          </a:graphicData>
        </a:graphic>
      </p:graphicFrame>
      <p:graphicFrame>
        <p:nvGraphicFramePr>
          <p:cNvPr id="4" name="Tableau 3"/>
          <p:cNvGraphicFramePr>
            <a:graphicFrameLocks noGrp="1"/>
          </p:cNvGraphicFramePr>
          <p:nvPr>
            <p:extLst>
              <p:ext uri="{D42A27DB-BD31-4B8C-83A1-F6EECF244321}">
                <p14:modId xmlns:p14="http://schemas.microsoft.com/office/powerpoint/2010/main" val="265737312"/>
              </p:ext>
            </p:extLst>
          </p:nvPr>
        </p:nvGraphicFramePr>
        <p:xfrm>
          <a:off x="7616474" y="2067694"/>
          <a:ext cx="1420022" cy="2447900"/>
        </p:xfrm>
        <a:graphic>
          <a:graphicData uri="http://schemas.openxmlformats.org/drawingml/2006/table">
            <a:tbl>
              <a:tblPr>
                <a:tableStyleId>{5C22544A-7EE6-4342-B048-85BDC9FD1C3A}</a:tableStyleId>
              </a:tblPr>
              <a:tblGrid>
                <a:gridCol w="710011">
                  <a:extLst>
                    <a:ext uri="{9D8B030D-6E8A-4147-A177-3AD203B41FA5}">
                      <a16:colId xmlns:a16="http://schemas.microsoft.com/office/drawing/2014/main" val="20000"/>
                    </a:ext>
                  </a:extLst>
                </a:gridCol>
                <a:gridCol w="710011">
                  <a:extLst>
                    <a:ext uri="{9D8B030D-6E8A-4147-A177-3AD203B41FA5}">
                      <a16:colId xmlns:a16="http://schemas.microsoft.com/office/drawing/2014/main" val="20001"/>
                    </a:ext>
                  </a:extLst>
                </a:gridCol>
              </a:tblGrid>
              <a:tr h="611975">
                <a:tc gridSpan="2">
                  <a:txBody>
                    <a:bodyPr/>
                    <a:lstStyle/>
                    <a:p>
                      <a:pPr algn="ctr" fontAlgn="b"/>
                      <a:r>
                        <a:rPr lang="fr-CA" sz="1200" b="1" i="0" u="none" strike="noStrike" dirty="0">
                          <a:solidFill>
                            <a:schemeClr val="bg1"/>
                          </a:solidFill>
                          <a:effectLst/>
                          <a:latin typeface="Arial"/>
                        </a:rPr>
                        <a:t>TOTAL</a:t>
                      </a:r>
                      <a:r>
                        <a:rPr lang="fr-CA" sz="1200" b="1" i="0" u="none" strike="noStrike" baseline="0" dirty="0">
                          <a:solidFill>
                            <a:schemeClr val="bg1"/>
                          </a:solidFill>
                          <a:effectLst/>
                          <a:latin typeface="Arial"/>
                        </a:rPr>
                        <a:t> DU MOIS</a:t>
                      </a:r>
                      <a:endParaRPr lang="fr-CA" sz="1200" b="1" i="0" u="none" strike="noStrike" dirty="0">
                        <a:solidFill>
                          <a:schemeClr val="bg1"/>
                        </a:solidFill>
                        <a:effectLst/>
                        <a:latin typeface="Arial"/>
                      </a:endParaRPr>
                    </a:p>
                  </a:txBody>
                  <a:tcPr marL="9525" marR="9525" marT="9525" marB="0" anchor="ctr"/>
                </a:tc>
                <a:tc hMerge="1">
                  <a:txBody>
                    <a:bodyPr/>
                    <a:lstStyle/>
                    <a:p>
                      <a:endParaRPr lang="fr-CA"/>
                    </a:p>
                  </a:txBody>
                  <a:tcPr/>
                </a:tc>
                <a:extLst>
                  <a:ext uri="{0D108BD9-81ED-4DB2-BD59-A6C34878D82A}">
                    <a16:rowId xmlns:a16="http://schemas.microsoft.com/office/drawing/2014/main" val="10000"/>
                  </a:ext>
                </a:extLst>
              </a:tr>
              <a:tr h="611975">
                <a:tc>
                  <a:txBody>
                    <a:bodyPr/>
                    <a:lstStyle/>
                    <a:p>
                      <a:pPr algn="ctr" fontAlgn="b"/>
                      <a:r>
                        <a:rPr lang="fr-CA" sz="1600" b="0" i="0" u="none" strike="noStrike" dirty="0">
                          <a:effectLst/>
                          <a:latin typeface="Arial" panose="020B0604020202020204" pitchFamily="34" charset="0"/>
                        </a:rPr>
                        <a:t>2017</a:t>
                      </a:r>
                    </a:p>
                  </a:txBody>
                  <a:tcPr marL="9525" marR="9525" marT="9525" marB="0" anchor="ctr"/>
                </a:tc>
                <a:tc>
                  <a:txBody>
                    <a:bodyPr/>
                    <a:lstStyle/>
                    <a:p>
                      <a:pPr algn="ctr" fontAlgn="b"/>
                      <a:r>
                        <a:rPr lang="fr-CA" sz="1600" b="0" i="0" u="none" strike="noStrike" dirty="0">
                          <a:effectLst/>
                          <a:latin typeface="Arial" panose="020B0604020202020204" pitchFamily="34" charset="0"/>
                        </a:rPr>
                        <a:t>2018</a:t>
                      </a:r>
                    </a:p>
                  </a:txBody>
                  <a:tcPr marL="9525" marR="9525" marT="9525" marB="0" anchor="ctr">
                    <a:solidFill>
                      <a:schemeClr val="bg2">
                        <a:lumMod val="60000"/>
                        <a:lumOff val="40000"/>
                      </a:schemeClr>
                    </a:solidFill>
                  </a:tcPr>
                </a:tc>
                <a:extLst>
                  <a:ext uri="{0D108BD9-81ED-4DB2-BD59-A6C34878D82A}">
                    <a16:rowId xmlns:a16="http://schemas.microsoft.com/office/drawing/2014/main" val="10001"/>
                  </a:ext>
                </a:extLst>
              </a:tr>
              <a:tr h="611975">
                <a:tc>
                  <a:txBody>
                    <a:bodyPr/>
                    <a:lstStyle/>
                    <a:p>
                      <a:pPr algn="ctr" fontAlgn="b"/>
                      <a:r>
                        <a:rPr lang="fr-CA" sz="1400" b="0" i="0" u="none" strike="noStrike" dirty="0">
                          <a:effectLst/>
                          <a:latin typeface="Arial" panose="020B0604020202020204" pitchFamily="34" charset="0"/>
                        </a:rPr>
                        <a:t>44</a:t>
                      </a:r>
                    </a:p>
                  </a:txBody>
                  <a:tcPr marL="9525" marR="9525" marT="9525" marB="0" anchor="ctr"/>
                </a:tc>
                <a:tc>
                  <a:txBody>
                    <a:bodyPr/>
                    <a:lstStyle/>
                    <a:p>
                      <a:pPr algn="ctr" fontAlgn="b"/>
                      <a:r>
                        <a:rPr lang="fr-CA" sz="1400" b="0" i="0" u="none" strike="noStrike">
                          <a:effectLst/>
                          <a:latin typeface="Arial" panose="020B0604020202020204" pitchFamily="34" charset="0"/>
                        </a:rPr>
                        <a:t>24</a:t>
                      </a:r>
                    </a:p>
                  </a:txBody>
                  <a:tcPr marL="9525" marR="9525" marT="9525" marB="0" anchor="ctr">
                    <a:solidFill>
                      <a:schemeClr val="bg2">
                        <a:lumMod val="60000"/>
                        <a:lumOff val="40000"/>
                      </a:schemeClr>
                    </a:solidFill>
                  </a:tcPr>
                </a:tc>
                <a:extLst>
                  <a:ext uri="{0D108BD9-81ED-4DB2-BD59-A6C34878D82A}">
                    <a16:rowId xmlns:a16="http://schemas.microsoft.com/office/drawing/2014/main" val="10002"/>
                  </a:ext>
                </a:extLst>
              </a:tr>
              <a:tr h="611975">
                <a:tc>
                  <a:txBody>
                    <a:bodyPr/>
                    <a:lstStyle/>
                    <a:p>
                      <a:pPr algn="ctr" fontAlgn="b"/>
                      <a:r>
                        <a:rPr lang="fr-CA" sz="1400" b="1" i="0" u="none" strike="noStrike" dirty="0">
                          <a:effectLst/>
                          <a:latin typeface="Arial" panose="020B0604020202020204" pitchFamily="34" charset="0"/>
                        </a:rPr>
                        <a:t>1209</a:t>
                      </a:r>
                    </a:p>
                  </a:txBody>
                  <a:tcPr marL="9525" marR="9525" marT="9525" marB="0" anchor="ctr"/>
                </a:tc>
                <a:tc>
                  <a:txBody>
                    <a:bodyPr/>
                    <a:lstStyle/>
                    <a:p>
                      <a:pPr algn="ctr" fontAlgn="b"/>
                      <a:r>
                        <a:rPr lang="fr-CA" sz="1400" b="1" i="0" u="none" strike="noStrike" dirty="0">
                          <a:effectLst/>
                          <a:latin typeface="Arial" panose="020B0604020202020204" pitchFamily="34" charset="0"/>
                        </a:rPr>
                        <a:t>24</a:t>
                      </a:r>
                    </a:p>
                  </a:txBody>
                  <a:tcPr marL="9525" marR="9525" marT="9525" marB="0" anchor="ctr">
                    <a:solidFill>
                      <a:schemeClr val="bg2">
                        <a:lumMod val="60000"/>
                        <a:lumOff val="4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4508691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devistravaux.org/wp-content/uploads/2015/10/toiture-ardoise.jpg"/>
          <p:cNvPicPr>
            <a:picLocks noChangeAspect="1" noChangeArrowheads="1"/>
          </p:cNvPicPr>
          <p:nvPr/>
        </p:nvPicPr>
        <p:blipFill rotWithShape="1">
          <a:blip r:embed="rId2">
            <a:extLst>
              <a:ext uri="{28A0092B-C50C-407E-A947-70E740481C1C}">
                <a14:useLocalDpi xmlns:a14="http://schemas.microsoft.com/office/drawing/2010/main" val="0"/>
              </a:ext>
            </a:extLst>
          </a:blip>
          <a:srcRect l="6826" t="31010" r="31084" b="16260"/>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251520" y="699542"/>
            <a:ext cx="8640960" cy="857250"/>
          </a:xfrm>
        </p:spPr>
        <p:txBody>
          <a:bodyPr>
            <a:normAutofit fontScale="90000"/>
          </a:bodyPr>
          <a:lstStyle/>
          <a:p>
            <a:r>
              <a:rPr lang="fr-CA" dirty="0">
                <a:solidFill>
                  <a:schemeClr val="bg1"/>
                </a:solidFill>
              </a:rPr>
              <a:t>Valeur des permis</a:t>
            </a:r>
            <a:br>
              <a:rPr lang="fr-CA" dirty="0">
                <a:solidFill>
                  <a:schemeClr val="bg1"/>
                </a:solidFill>
              </a:rPr>
            </a:br>
            <a:r>
              <a:rPr lang="fr-CA" dirty="0">
                <a:solidFill>
                  <a:schemeClr val="bg1"/>
                </a:solidFill>
              </a:rPr>
              <a:t>janvier 2018</a:t>
            </a:r>
            <a:br>
              <a:rPr lang="fr-CA" dirty="0">
                <a:solidFill>
                  <a:srgbClr val="FF0000"/>
                </a:solidFill>
              </a:rPr>
            </a:br>
            <a:endParaRPr lang="fr-CA" dirty="0">
              <a:solidFill>
                <a:srgbClr val="FF0000"/>
              </a:solidFill>
            </a:endParaRPr>
          </a:p>
        </p:txBody>
      </p:sp>
      <p:graphicFrame>
        <p:nvGraphicFramePr>
          <p:cNvPr id="5" name="Tableau 4"/>
          <p:cNvGraphicFramePr>
            <a:graphicFrameLocks noGrp="1"/>
          </p:cNvGraphicFramePr>
          <p:nvPr>
            <p:extLst>
              <p:ext uri="{D42A27DB-BD31-4B8C-83A1-F6EECF244321}">
                <p14:modId xmlns:p14="http://schemas.microsoft.com/office/powerpoint/2010/main" val="1121503988"/>
              </p:ext>
            </p:extLst>
          </p:nvPr>
        </p:nvGraphicFramePr>
        <p:xfrm>
          <a:off x="0" y="1923678"/>
          <a:ext cx="7560841" cy="2068239"/>
        </p:xfrm>
        <a:graphic>
          <a:graphicData uri="http://schemas.openxmlformats.org/drawingml/2006/table">
            <a:tbl>
              <a:tblPr>
                <a:tableStyleId>{5C22544A-7EE6-4342-B048-85BDC9FD1C3A}</a:tableStyleId>
              </a:tblPr>
              <a:tblGrid>
                <a:gridCol w="827584">
                  <a:extLst>
                    <a:ext uri="{9D8B030D-6E8A-4147-A177-3AD203B41FA5}">
                      <a16:colId xmlns:a16="http://schemas.microsoft.com/office/drawing/2014/main" val="20000"/>
                    </a:ext>
                  </a:extLst>
                </a:gridCol>
                <a:gridCol w="792088">
                  <a:extLst>
                    <a:ext uri="{9D8B030D-6E8A-4147-A177-3AD203B41FA5}">
                      <a16:colId xmlns:a16="http://schemas.microsoft.com/office/drawing/2014/main" val="20001"/>
                    </a:ext>
                  </a:extLst>
                </a:gridCol>
                <a:gridCol w="720080">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900609">
                  <a:extLst>
                    <a:ext uri="{9D8B030D-6E8A-4147-A177-3AD203B41FA5}">
                      <a16:colId xmlns:a16="http://schemas.microsoft.com/office/drawing/2014/main" val="20005"/>
                    </a:ext>
                  </a:extLst>
                </a:gridCol>
                <a:gridCol w="850987">
                  <a:extLst>
                    <a:ext uri="{9D8B030D-6E8A-4147-A177-3AD203B41FA5}">
                      <a16:colId xmlns:a16="http://schemas.microsoft.com/office/drawing/2014/main" val="20006"/>
                    </a:ext>
                  </a:extLst>
                </a:gridCol>
                <a:gridCol w="877205">
                  <a:extLst>
                    <a:ext uri="{9D8B030D-6E8A-4147-A177-3AD203B41FA5}">
                      <a16:colId xmlns:a16="http://schemas.microsoft.com/office/drawing/2014/main" val="20007"/>
                    </a:ext>
                  </a:extLst>
                </a:gridCol>
                <a:gridCol w="864096">
                  <a:extLst>
                    <a:ext uri="{9D8B030D-6E8A-4147-A177-3AD203B41FA5}">
                      <a16:colId xmlns:a16="http://schemas.microsoft.com/office/drawing/2014/main" val="20008"/>
                    </a:ext>
                  </a:extLst>
                </a:gridCol>
              </a:tblGrid>
              <a:tr h="633135">
                <a:tc>
                  <a:txBody>
                    <a:bodyPr/>
                    <a:lstStyle/>
                    <a:p>
                      <a:pPr algn="ctr" fontAlgn="b"/>
                      <a:endParaRPr lang="fr-CA" sz="1200" b="0" i="0" u="none" strike="noStrike" dirty="0">
                        <a:effectLst/>
                        <a:latin typeface="Arial"/>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fontAlgn="b"/>
                      <a:r>
                        <a:rPr lang="fr-CA" sz="1200" b="1" u="none" strike="noStrike" dirty="0">
                          <a:solidFill>
                            <a:schemeClr val="bg1"/>
                          </a:solidFill>
                          <a:effectLst/>
                        </a:rPr>
                        <a:t>CONSTRUCTIONS NEUVES</a:t>
                      </a:r>
                      <a:endParaRPr lang="fr-CA" sz="1200" b="1" i="0" u="none" strike="noStrike" dirty="0">
                        <a:solidFill>
                          <a:schemeClr val="bg1"/>
                        </a:solidFill>
                        <a:effectLst/>
                        <a:latin typeface="Arial"/>
                      </a:endParaRPr>
                    </a:p>
                  </a:txBody>
                  <a:tcPr marL="9525" marR="9525" marT="9525" marB="0" anchor="ctr">
                    <a:lnL w="12700" cmpd="sng">
                      <a:noFill/>
                    </a:lnL>
                  </a:tcPr>
                </a:tc>
                <a:tc hMerge="1">
                  <a:txBody>
                    <a:bodyPr/>
                    <a:lstStyle/>
                    <a:p>
                      <a:endParaRPr lang="fr-CA"/>
                    </a:p>
                  </a:txBody>
                  <a:tcPr/>
                </a:tc>
                <a:tc gridSpan="2">
                  <a:txBody>
                    <a:bodyPr/>
                    <a:lstStyle/>
                    <a:p>
                      <a:pPr algn="ctr" fontAlgn="b"/>
                      <a:r>
                        <a:rPr lang="fr-CA" sz="1200" b="1" u="none" strike="noStrike" dirty="0">
                          <a:solidFill>
                            <a:schemeClr val="bg1"/>
                          </a:solidFill>
                          <a:effectLst/>
                        </a:rPr>
                        <a:t>TRANSFORMATIONS AGRANDISSEMENTS</a:t>
                      </a:r>
                      <a:endParaRPr lang="fr-CA" sz="1200" b="1" i="0" u="none" strike="noStrike" dirty="0">
                        <a:solidFill>
                          <a:schemeClr val="bg1"/>
                        </a:solidFill>
                        <a:effectLst/>
                        <a:latin typeface="Arial"/>
                      </a:endParaRPr>
                    </a:p>
                  </a:txBody>
                  <a:tcPr marL="9525" marR="9525" marT="9525" marB="0" anchor="ctr"/>
                </a:tc>
                <a:tc hMerge="1">
                  <a:txBody>
                    <a:bodyPr/>
                    <a:lstStyle/>
                    <a:p>
                      <a:endParaRPr lang="fr-CA"/>
                    </a:p>
                  </a:txBody>
                  <a:tcPr/>
                </a:tc>
                <a:tc gridSpan="2">
                  <a:txBody>
                    <a:bodyPr/>
                    <a:lstStyle/>
                    <a:p>
                      <a:pPr algn="ctr" fontAlgn="b"/>
                      <a:r>
                        <a:rPr lang="fr-CA" sz="1200" b="1" u="none" strike="noStrike" dirty="0">
                          <a:solidFill>
                            <a:schemeClr val="bg1"/>
                          </a:solidFill>
                          <a:effectLst/>
                        </a:rPr>
                        <a:t>RÉPARATIONS RÉNOVATIONS</a:t>
                      </a:r>
                      <a:endParaRPr lang="fr-CA" sz="1200" b="1" i="0" u="none" strike="noStrike" dirty="0">
                        <a:solidFill>
                          <a:schemeClr val="bg1"/>
                        </a:solidFill>
                        <a:effectLst/>
                        <a:latin typeface="Arial"/>
                      </a:endParaRPr>
                    </a:p>
                  </a:txBody>
                  <a:tcPr marL="9525" marR="9525" marT="9525" marB="0" anchor="ctr"/>
                </a:tc>
                <a:tc hMerge="1">
                  <a:txBody>
                    <a:bodyPr/>
                    <a:lstStyle/>
                    <a:p>
                      <a:endParaRPr lang="fr-CA"/>
                    </a:p>
                  </a:txBody>
                  <a:tcPr/>
                </a:tc>
                <a:tc gridSpan="2">
                  <a:txBody>
                    <a:bodyPr/>
                    <a:lstStyle/>
                    <a:p>
                      <a:pPr algn="ctr" fontAlgn="b"/>
                      <a:r>
                        <a:rPr lang="fr-CA" sz="1200" b="1" i="0" u="none" strike="noStrike" dirty="0">
                          <a:solidFill>
                            <a:schemeClr val="bg1"/>
                          </a:solidFill>
                          <a:effectLst/>
                          <a:latin typeface="Arial"/>
                        </a:rPr>
                        <a:t>BÂTIMENTS</a:t>
                      </a:r>
                      <a:endParaRPr lang="fr-CA" sz="1200" b="1" i="0" u="none" strike="noStrike" baseline="0" dirty="0">
                        <a:solidFill>
                          <a:schemeClr val="bg1"/>
                        </a:solidFill>
                        <a:effectLst/>
                        <a:latin typeface="Arial"/>
                      </a:endParaRPr>
                    </a:p>
                    <a:p>
                      <a:pPr algn="ctr" fontAlgn="b"/>
                      <a:r>
                        <a:rPr lang="fr-CA" sz="1200" b="1" i="0" u="none" strike="noStrike" baseline="0" dirty="0">
                          <a:solidFill>
                            <a:schemeClr val="bg1"/>
                          </a:solidFill>
                          <a:effectLst/>
                          <a:latin typeface="Arial"/>
                        </a:rPr>
                        <a:t>ACCESSOIRES</a:t>
                      </a:r>
                      <a:endParaRPr lang="fr-CA" sz="1200" b="1" i="0" u="none" strike="noStrike" dirty="0">
                        <a:solidFill>
                          <a:schemeClr val="bg1"/>
                        </a:solidFill>
                        <a:effectLst/>
                        <a:latin typeface="Arial"/>
                      </a:endParaRPr>
                    </a:p>
                  </a:txBody>
                  <a:tcPr marL="9525" marR="9525" marT="9525" marB="0" anchor="ctr"/>
                </a:tc>
                <a:tc hMerge="1">
                  <a:txBody>
                    <a:bodyPr/>
                    <a:lstStyle/>
                    <a:p>
                      <a:endParaRPr lang="fr-CA"/>
                    </a:p>
                  </a:txBody>
                  <a:tcPr/>
                </a:tc>
                <a:extLst>
                  <a:ext uri="{0D108BD9-81ED-4DB2-BD59-A6C34878D82A}">
                    <a16:rowId xmlns:a16="http://schemas.microsoft.com/office/drawing/2014/main" val="10000"/>
                  </a:ext>
                </a:extLst>
              </a:tr>
              <a:tr h="478368">
                <a:tc>
                  <a:txBody>
                    <a:bodyPr/>
                    <a:lstStyle/>
                    <a:p>
                      <a:pPr algn="ctr" fontAlgn="b"/>
                      <a:endParaRPr lang="fr-CA" sz="1400" b="0" i="0" u="none" strike="noStrike" dirty="0">
                        <a:solidFill>
                          <a:srgbClr val="FF0000"/>
                        </a:solidFill>
                        <a:effectLst/>
                        <a:latin typeface="Arial"/>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CA" sz="1400" b="0" i="0" u="none" strike="noStrike" dirty="0">
                          <a:solidFill>
                            <a:schemeClr val="bg1"/>
                          </a:solidFill>
                          <a:effectLst/>
                          <a:latin typeface="Arial"/>
                        </a:rPr>
                        <a:t>2016</a:t>
                      </a:r>
                    </a:p>
                  </a:txBody>
                  <a:tcPr marL="9525" marR="9525" marT="9525" marB="0" anchor="ctr">
                    <a:lnL w="12700" cmpd="sng">
                      <a:noFill/>
                    </a:lnL>
                  </a:tcPr>
                </a:tc>
                <a:tc>
                  <a:txBody>
                    <a:bodyPr/>
                    <a:lstStyle/>
                    <a:p>
                      <a:pPr algn="ctr" fontAlgn="b"/>
                      <a:r>
                        <a:rPr lang="fr-CA" sz="1400" b="0" i="0" u="none" strike="noStrike" dirty="0">
                          <a:solidFill>
                            <a:schemeClr val="bg1"/>
                          </a:solidFill>
                          <a:effectLst/>
                          <a:latin typeface="Arial"/>
                        </a:rPr>
                        <a:t>2017</a:t>
                      </a:r>
                    </a:p>
                  </a:txBody>
                  <a:tcPr marL="9525" marR="9525" marT="9525" marB="0" anchor="ctr">
                    <a:solidFill>
                      <a:schemeClr val="bg2">
                        <a:lumMod val="60000"/>
                        <a:lumOff val="40000"/>
                      </a:schemeClr>
                    </a:solidFill>
                  </a:tcPr>
                </a:tc>
                <a:tc>
                  <a:txBody>
                    <a:bodyPr/>
                    <a:lstStyle/>
                    <a:p>
                      <a:pPr algn="ctr" fontAlgn="b"/>
                      <a:r>
                        <a:rPr lang="fr-CA" sz="1400" b="0" i="0" u="none" strike="noStrike" dirty="0">
                          <a:solidFill>
                            <a:schemeClr val="bg1"/>
                          </a:solidFill>
                          <a:effectLst/>
                          <a:latin typeface="Arial"/>
                        </a:rPr>
                        <a:t>2016</a:t>
                      </a:r>
                    </a:p>
                  </a:txBody>
                  <a:tcPr marL="9525" marR="9525" marT="9525" marB="0" anchor="ctr"/>
                </a:tc>
                <a:tc>
                  <a:txBody>
                    <a:bodyPr/>
                    <a:lstStyle/>
                    <a:p>
                      <a:pPr algn="ctr" fontAlgn="b"/>
                      <a:r>
                        <a:rPr lang="fr-CA" sz="1400" b="0" i="0" u="none" strike="noStrike" dirty="0">
                          <a:solidFill>
                            <a:schemeClr val="bg1"/>
                          </a:solidFill>
                          <a:effectLst/>
                          <a:latin typeface="Arial"/>
                        </a:rPr>
                        <a:t>2017</a:t>
                      </a:r>
                    </a:p>
                  </a:txBody>
                  <a:tcPr marL="9525" marR="9525" marT="9525" marB="0" anchor="ctr">
                    <a:solidFill>
                      <a:schemeClr val="bg2">
                        <a:lumMod val="60000"/>
                        <a:lumOff val="40000"/>
                      </a:schemeClr>
                    </a:solidFill>
                  </a:tcPr>
                </a:tc>
                <a:tc>
                  <a:txBody>
                    <a:bodyPr/>
                    <a:lstStyle/>
                    <a:p>
                      <a:pPr algn="ctr" fontAlgn="b"/>
                      <a:r>
                        <a:rPr lang="fr-CA" sz="1400" b="0" i="0" u="none" strike="noStrike" dirty="0">
                          <a:solidFill>
                            <a:schemeClr val="bg1"/>
                          </a:solidFill>
                          <a:effectLst/>
                          <a:latin typeface="Arial"/>
                        </a:rPr>
                        <a:t>2016</a:t>
                      </a:r>
                    </a:p>
                  </a:txBody>
                  <a:tcPr marL="9525" marR="9525" marT="9525" marB="0" anchor="ctr"/>
                </a:tc>
                <a:tc>
                  <a:txBody>
                    <a:bodyPr/>
                    <a:lstStyle/>
                    <a:p>
                      <a:pPr algn="ctr" fontAlgn="b"/>
                      <a:r>
                        <a:rPr lang="fr-CA" sz="1400" b="0" i="0" u="none" strike="noStrike" dirty="0">
                          <a:solidFill>
                            <a:schemeClr val="bg1"/>
                          </a:solidFill>
                          <a:effectLst/>
                          <a:latin typeface="Arial"/>
                        </a:rPr>
                        <a:t>2017</a:t>
                      </a:r>
                    </a:p>
                  </a:txBody>
                  <a:tcPr marL="9525" marR="9525" marT="9525" marB="0" anchor="ctr">
                    <a:solidFill>
                      <a:schemeClr val="bg2">
                        <a:lumMod val="60000"/>
                        <a:lumOff val="40000"/>
                      </a:schemeClr>
                    </a:solidFill>
                  </a:tcPr>
                </a:tc>
                <a:tc>
                  <a:txBody>
                    <a:bodyPr/>
                    <a:lstStyle/>
                    <a:p>
                      <a:pPr algn="ctr" fontAlgn="b"/>
                      <a:r>
                        <a:rPr lang="fr-CA" sz="1400" b="0" i="0" u="none" strike="noStrike" dirty="0">
                          <a:solidFill>
                            <a:schemeClr val="bg1"/>
                          </a:solidFill>
                          <a:effectLst/>
                          <a:latin typeface="Arial"/>
                        </a:rPr>
                        <a:t>2016</a:t>
                      </a:r>
                    </a:p>
                  </a:txBody>
                  <a:tcPr marL="9525" marR="9525" marT="9525" marB="0" anchor="ctr"/>
                </a:tc>
                <a:tc>
                  <a:txBody>
                    <a:bodyPr/>
                    <a:lstStyle/>
                    <a:p>
                      <a:pPr algn="ctr" fontAlgn="b"/>
                      <a:r>
                        <a:rPr lang="fr-CA" sz="1400" b="0" i="0" u="none" strike="noStrike" dirty="0">
                          <a:solidFill>
                            <a:schemeClr val="bg1"/>
                          </a:solidFill>
                          <a:effectLst/>
                          <a:latin typeface="Arial"/>
                        </a:rPr>
                        <a:t>2017</a:t>
                      </a:r>
                    </a:p>
                  </a:txBody>
                  <a:tcPr marL="9525" marR="9525" marT="9525" marB="0" anchor="ctr">
                    <a:solidFill>
                      <a:schemeClr val="bg2">
                        <a:lumMod val="60000"/>
                        <a:lumOff val="40000"/>
                      </a:schemeClr>
                    </a:solidFill>
                  </a:tcPr>
                </a:tc>
                <a:extLst>
                  <a:ext uri="{0D108BD9-81ED-4DB2-BD59-A6C34878D82A}">
                    <a16:rowId xmlns:a16="http://schemas.microsoft.com/office/drawing/2014/main" val="10001"/>
                  </a:ext>
                </a:extLst>
              </a:tr>
              <a:tr h="478368">
                <a:tc>
                  <a:txBody>
                    <a:bodyPr/>
                    <a:lstStyle/>
                    <a:p>
                      <a:pPr algn="ctr" fontAlgn="b"/>
                      <a:r>
                        <a:rPr lang="fr-CA" sz="1400" b="1" i="0" u="none" strike="noStrike" dirty="0">
                          <a:solidFill>
                            <a:schemeClr val="bg1"/>
                          </a:solidFill>
                          <a:effectLst/>
                          <a:latin typeface="+mn-lt"/>
                        </a:rPr>
                        <a:t>MOIS</a:t>
                      </a:r>
                    </a:p>
                  </a:txBody>
                  <a:tcPr marL="9525" marR="9525" marT="9525" marB="0" anchor="ctr">
                    <a:lnT w="12700" cmpd="sng">
                      <a:noFill/>
                    </a:lnT>
                  </a:tcPr>
                </a:tc>
                <a:tc>
                  <a:txBody>
                    <a:bodyPr/>
                    <a:lstStyle/>
                    <a:p>
                      <a:pPr algn="ctr" fontAlgn="b"/>
                      <a:r>
                        <a:rPr lang="fr-CA" sz="1400" b="0" i="0" u="none" strike="noStrike">
                          <a:effectLst/>
                          <a:latin typeface="Arial" panose="020B0604020202020204" pitchFamily="34" charset="0"/>
                        </a:rPr>
                        <a:t>1,9 M$</a:t>
                      </a:r>
                    </a:p>
                  </a:txBody>
                  <a:tcPr marL="9525" marR="9525" marT="9525" marB="0" anchor="ctr"/>
                </a:tc>
                <a:tc>
                  <a:txBody>
                    <a:bodyPr/>
                    <a:lstStyle/>
                    <a:p>
                      <a:pPr algn="ctr" fontAlgn="b"/>
                      <a:r>
                        <a:rPr lang="fr-CA" sz="1400" b="0" i="0" u="none" strike="noStrike">
                          <a:effectLst/>
                          <a:latin typeface="Arial" panose="020B0604020202020204" pitchFamily="34" charset="0"/>
                        </a:rPr>
                        <a:t>1,3 M$</a:t>
                      </a:r>
                    </a:p>
                  </a:txBody>
                  <a:tcPr marL="9525" marR="9525" marT="9525" marB="0" anchor="ctr">
                    <a:solidFill>
                      <a:schemeClr val="bg2">
                        <a:lumMod val="60000"/>
                        <a:lumOff val="40000"/>
                      </a:schemeClr>
                    </a:solidFill>
                  </a:tcPr>
                </a:tc>
                <a:tc>
                  <a:txBody>
                    <a:bodyPr/>
                    <a:lstStyle/>
                    <a:p>
                      <a:pPr algn="ctr" fontAlgn="b"/>
                      <a:r>
                        <a:rPr lang="fr-CA" sz="1400" b="0" i="0" u="none" strike="noStrike" dirty="0">
                          <a:effectLst/>
                          <a:latin typeface="Arial" panose="020B0604020202020204" pitchFamily="34" charset="0"/>
                        </a:rPr>
                        <a:t>0</a:t>
                      </a:r>
                    </a:p>
                  </a:txBody>
                  <a:tcPr marL="9525" marR="9525" marT="9525" marB="0" anchor="ctr"/>
                </a:tc>
                <a:tc>
                  <a:txBody>
                    <a:bodyPr/>
                    <a:lstStyle/>
                    <a:p>
                      <a:pPr algn="ctr" fontAlgn="b"/>
                      <a:r>
                        <a:rPr lang="fr-CA" sz="1400" b="0" i="0" u="none" strike="noStrike">
                          <a:effectLst/>
                          <a:latin typeface="Arial" panose="020B0604020202020204" pitchFamily="34" charset="0"/>
                        </a:rPr>
                        <a:t>55 000 $ </a:t>
                      </a:r>
                    </a:p>
                  </a:txBody>
                  <a:tcPr marL="9525" marR="9525" marT="9525" marB="0" anchor="ctr">
                    <a:solidFill>
                      <a:schemeClr val="bg2">
                        <a:lumMod val="60000"/>
                        <a:lumOff val="40000"/>
                      </a:schemeClr>
                    </a:solidFill>
                  </a:tcPr>
                </a:tc>
                <a:tc>
                  <a:txBody>
                    <a:bodyPr/>
                    <a:lstStyle/>
                    <a:p>
                      <a:pPr algn="ctr" fontAlgn="b"/>
                      <a:r>
                        <a:rPr lang="fr-CA" sz="1400" b="0" i="0" u="none" strike="noStrike" dirty="0">
                          <a:effectLst/>
                          <a:latin typeface="Arial" panose="020B0604020202020204" pitchFamily="34" charset="0"/>
                        </a:rPr>
                        <a:t>22 000 $</a:t>
                      </a:r>
                    </a:p>
                  </a:txBody>
                  <a:tcPr marL="9525" marR="9525" marT="9525" marB="0" anchor="ctr"/>
                </a:tc>
                <a:tc>
                  <a:txBody>
                    <a:bodyPr/>
                    <a:lstStyle/>
                    <a:p>
                      <a:pPr algn="ctr" fontAlgn="b"/>
                      <a:r>
                        <a:rPr lang="fr-CA" sz="1400" b="0" i="0" u="none" strike="noStrike">
                          <a:effectLst/>
                          <a:latin typeface="Arial" panose="020B0604020202020204" pitchFamily="34" charset="0"/>
                        </a:rPr>
                        <a:t>28 000 $ </a:t>
                      </a:r>
                    </a:p>
                  </a:txBody>
                  <a:tcPr marL="9525" marR="9525" marT="9525" marB="0" anchor="ctr">
                    <a:solidFill>
                      <a:schemeClr val="bg2">
                        <a:lumMod val="60000"/>
                        <a:lumOff val="40000"/>
                      </a:schemeClr>
                    </a:solidFill>
                  </a:tcPr>
                </a:tc>
                <a:tc>
                  <a:txBody>
                    <a:bodyPr/>
                    <a:lstStyle/>
                    <a:p>
                      <a:pPr algn="ctr" fontAlgn="b"/>
                      <a:r>
                        <a:rPr lang="fr-CA" sz="1400" b="0" i="0" u="none" strike="noStrike" dirty="0">
                          <a:effectLst/>
                          <a:latin typeface="Arial" panose="020B0604020202020204" pitchFamily="34" charset="0"/>
                        </a:rPr>
                        <a:t>84 000 $</a:t>
                      </a:r>
                    </a:p>
                  </a:txBody>
                  <a:tcPr marL="9525" marR="9525" marT="9525" marB="0" anchor="ctr"/>
                </a:tc>
                <a:tc>
                  <a:txBody>
                    <a:bodyPr/>
                    <a:lstStyle/>
                    <a:p>
                      <a:pPr algn="ctr" fontAlgn="b"/>
                      <a:r>
                        <a:rPr lang="fr-CA" sz="1400" b="0" i="0" u="none" strike="noStrike">
                          <a:effectLst/>
                          <a:latin typeface="Arial" panose="020B0604020202020204" pitchFamily="34" charset="0"/>
                        </a:rPr>
                        <a:t>63 000 $ </a:t>
                      </a:r>
                    </a:p>
                  </a:txBody>
                  <a:tcPr marL="9525" marR="9525" marT="9525" marB="0" anchor="ctr">
                    <a:solidFill>
                      <a:schemeClr val="bg2">
                        <a:lumMod val="60000"/>
                        <a:lumOff val="40000"/>
                      </a:schemeClr>
                    </a:solidFill>
                  </a:tcPr>
                </a:tc>
                <a:extLst>
                  <a:ext uri="{0D108BD9-81ED-4DB2-BD59-A6C34878D82A}">
                    <a16:rowId xmlns:a16="http://schemas.microsoft.com/office/drawing/2014/main" val="10002"/>
                  </a:ext>
                </a:extLst>
              </a:tr>
              <a:tr h="478368">
                <a:tc>
                  <a:txBody>
                    <a:bodyPr/>
                    <a:lstStyle/>
                    <a:p>
                      <a:pPr algn="ctr" fontAlgn="b"/>
                      <a:r>
                        <a:rPr lang="fr-CA" sz="1400" b="1" u="none" strike="noStrike" dirty="0">
                          <a:solidFill>
                            <a:schemeClr val="bg1"/>
                          </a:solidFill>
                          <a:effectLst/>
                          <a:latin typeface="+mn-lt"/>
                        </a:rPr>
                        <a:t>TOTAL</a:t>
                      </a:r>
                    </a:p>
                    <a:p>
                      <a:pPr algn="ctr" fontAlgn="b"/>
                      <a:r>
                        <a:rPr lang="fr-CA" sz="1400" b="1" i="0" u="none" strike="noStrike" dirty="0">
                          <a:solidFill>
                            <a:schemeClr val="bg1"/>
                          </a:solidFill>
                          <a:effectLst/>
                          <a:latin typeface="+mn-lt"/>
                        </a:rPr>
                        <a:t>ANNÉE</a:t>
                      </a:r>
                    </a:p>
                  </a:txBody>
                  <a:tcPr marL="9525" marR="9525" marT="9525" marB="0" anchor="ctr"/>
                </a:tc>
                <a:tc>
                  <a:txBody>
                    <a:bodyPr/>
                    <a:lstStyle/>
                    <a:p>
                      <a:pPr algn="ctr" fontAlgn="b"/>
                      <a:r>
                        <a:rPr lang="fr-CA" sz="1400" b="1" i="0" u="none" strike="noStrike">
                          <a:effectLst/>
                          <a:latin typeface="Arial" panose="020B0604020202020204" pitchFamily="34" charset="0"/>
                        </a:rPr>
                        <a:t>42,2 M$</a:t>
                      </a:r>
                    </a:p>
                  </a:txBody>
                  <a:tcPr marL="9525" marR="9525" marT="9525" marB="0" anchor="ctr"/>
                </a:tc>
                <a:tc>
                  <a:txBody>
                    <a:bodyPr/>
                    <a:lstStyle/>
                    <a:p>
                      <a:pPr algn="ctr" fontAlgn="b"/>
                      <a:r>
                        <a:rPr lang="fr-CA" sz="1400" b="1" i="0" u="none" strike="noStrike">
                          <a:effectLst/>
                          <a:latin typeface="Arial" panose="020B0604020202020204" pitchFamily="34" charset="0"/>
                        </a:rPr>
                        <a:t>1,3 M$</a:t>
                      </a:r>
                    </a:p>
                  </a:txBody>
                  <a:tcPr marL="9525" marR="9525" marT="9525" marB="0" anchor="ctr">
                    <a:solidFill>
                      <a:schemeClr val="bg2">
                        <a:lumMod val="60000"/>
                        <a:lumOff val="40000"/>
                      </a:schemeClr>
                    </a:solidFill>
                  </a:tcPr>
                </a:tc>
                <a:tc>
                  <a:txBody>
                    <a:bodyPr/>
                    <a:lstStyle/>
                    <a:p>
                      <a:pPr algn="ctr" fontAlgn="b"/>
                      <a:r>
                        <a:rPr lang="fr-CA" sz="1400" b="1" i="0" u="none" strike="noStrike" dirty="0">
                          <a:effectLst/>
                          <a:latin typeface="Arial" panose="020B0604020202020204" pitchFamily="34" charset="0"/>
                        </a:rPr>
                        <a:t>710 000 $</a:t>
                      </a:r>
                    </a:p>
                  </a:txBody>
                  <a:tcPr marL="9525" marR="9525" marT="9525" marB="0" anchor="ctr"/>
                </a:tc>
                <a:tc>
                  <a:txBody>
                    <a:bodyPr/>
                    <a:lstStyle/>
                    <a:p>
                      <a:pPr algn="ctr" fontAlgn="b"/>
                      <a:r>
                        <a:rPr lang="fr-CA" sz="1400" b="1" i="0" u="none" strike="noStrike">
                          <a:effectLst/>
                          <a:latin typeface="Arial" panose="020B0604020202020204" pitchFamily="34" charset="0"/>
                        </a:rPr>
                        <a:t>55 000 $ </a:t>
                      </a:r>
                    </a:p>
                  </a:txBody>
                  <a:tcPr marL="9525" marR="9525" marT="9525" marB="0" anchor="ctr">
                    <a:solidFill>
                      <a:schemeClr val="bg2">
                        <a:lumMod val="60000"/>
                        <a:lumOff val="40000"/>
                      </a:schemeClr>
                    </a:solidFill>
                  </a:tcPr>
                </a:tc>
                <a:tc>
                  <a:txBody>
                    <a:bodyPr/>
                    <a:lstStyle/>
                    <a:p>
                      <a:pPr algn="ctr" fontAlgn="b"/>
                      <a:r>
                        <a:rPr lang="fr-CA" sz="1400" b="1" i="0" u="none" strike="noStrike">
                          <a:effectLst/>
                          <a:latin typeface="Arial" panose="020B0604020202020204" pitchFamily="34" charset="0"/>
                        </a:rPr>
                        <a:t>1,4 M$</a:t>
                      </a:r>
                    </a:p>
                  </a:txBody>
                  <a:tcPr marL="9525" marR="9525" marT="9525" marB="0" anchor="ctr"/>
                </a:tc>
                <a:tc>
                  <a:txBody>
                    <a:bodyPr/>
                    <a:lstStyle/>
                    <a:p>
                      <a:pPr algn="ctr" fontAlgn="b"/>
                      <a:r>
                        <a:rPr lang="fr-CA" sz="1400" b="1" i="0" u="none" strike="noStrike" dirty="0">
                          <a:effectLst/>
                          <a:latin typeface="Arial" panose="020B0604020202020204" pitchFamily="34" charset="0"/>
                        </a:rPr>
                        <a:t>28 000 $</a:t>
                      </a:r>
                    </a:p>
                  </a:txBody>
                  <a:tcPr marL="9525" marR="9525" marT="9525" marB="0" anchor="ctr">
                    <a:solidFill>
                      <a:schemeClr val="bg2">
                        <a:lumMod val="60000"/>
                        <a:lumOff val="40000"/>
                      </a:schemeClr>
                    </a:solidFill>
                  </a:tcPr>
                </a:tc>
                <a:tc>
                  <a:txBody>
                    <a:bodyPr/>
                    <a:lstStyle/>
                    <a:p>
                      <a:pPr algn="ctr" fontAlgn="b"/>
                      <a:r>
                        <a:rPr lang="fr-CA" sz="1400" b="1" i="0" u="none" strike="noStrike">
                          <a:effectLst/>
                          <a:latin typeface="Arial" panose="020B0604020202020204" pitchFamily="34" charset="0"/>
                        </a:rPr>
                        <a:t>1,8 M$</a:t>
                      </a:r>
                    </a:p>
                  </a:txBody>
                  <a:tcPr marL="9525" marR="9525" marT="9525" marB="0" anchor="ctr"/>
                </a:tc>
                <a:tc>
                  <a:txBody>
                    <a:bodyPr/>
                    <a:lstStyle/>
                    <a:p>
                      <a:pPr algn="ctr" fontAlgn="b"/>
                      <a:r>
                        <a:rPr lang="fr-CA" sz="1400" b="1" i="0" u="none" strike="noStrike" dirty="0">
                          <a:effectLst/>
                          <a:latin typeface="Arial" panose="020B0604020202020204" pitchFamily="34" charset="0"/>
                        </a:rPr>
                        <a:t>63 000 $</a:t>
                      </a:r>
                    </a:p>
                  </a:txBody>
                  <a:tcPr marL="9525" marR="9525" marT="9525" marB="0" anchor="ctr">
                    <a:solidFill>
                      <a:schemeClr val="bg2">
                        <a:lumMod val="60000"/>
                        <a:lumOff val="40000"/>
                      </a:schemeClr>
                    </a:solidFill>
                  </a:tcPr>
                </a:tc>
                <a:extLst>
                  <a:ext uri="{0D108BD9-81ED-4DB2-BD59-A6C34878D82A}">
                    <a16:rowId xmlns:a16="http://schemas.microsoft.com/office/drawing/2014/main" val="10003"/>
                  </a:ext>
                </a:extLst>
              </a:tr>
            </a:tbl>
          </a:graphicData>
        </a:graphic>
      </p:graphicFrame>
      <p:graphicFrame>
        <p:nvGraphicFramePr>
          <p:cNvPr id="3" name="Tableau 2"/>
          <p:cNvGraphicFramePr>
            <a:graphicFrameLocks noGrp="1"/>
          </p:cNvGraphicFramePr>
          <p:nvPr>
            <p:extLst>
              <p:ext uri="{D42A27DB-BD31-4B8C-83A1-F6EECF244321}">
                <p14:modId xmlns:p14="http://schemas.microsoft.com/office/powerpoint/2010/main" val="67930145"/>
              </p:ext>
            </p:extLst>
          </p:nvPr>
        </p:nvGraphicFramePr>
        <p:xfrm>
          <a:off x="7596336" y="1923678"/>
          <a:ext cx="1547664" cy="2068239"/>
        </p:xfrm>
        <a:graphic>
          <a:graphicData uri="http://schemas.openxmlformats.org/drawingml/2006/table">
            <a:tbl>
              <a:tblPr>
                <a:tableStyleId>{5C22544A-7EE6-4342-B048-85BDC9FD1C3A}</a:tableStyleId>
              </a:tblPr>
              <a:tblGrid>
                <a:gridCol w="831979">
                  <a:extLst>
                    <a:ext uri="{9D8B030D-6E8A-4147-A177-3AD203B41FA5}">
                      <a16:colId xmlns:a16="http://schemas.microsoft.com/office/drawing/2014/main" val="20000"/>
                    </a:ext>
                  </a:extLst>
                </a:gridCol>
                <a:gridCol w="715685">
                  <a:extLst>
                    <a:ext uri="{9D8B030D-6E8A-4147-A177-3AD203B41FA5}">
                      <a16:colId xmlns:a16="http://schemas.microsoft.com/office/drawing/2014/main" val="20001"/>
                    </a:ext>
                  </a:extLst>
                </a:gridCol>
              </a:tblGrid>
              <a:tr h="633135">
                <a:tc gridSpan="2">
                  <a:txBody>
                    <a:bodyPr/>
                    <a:lstStyle/>
                    <a:p>
                      <a:pPr algn="ctr" fontAlgn="b"/>
                      <a:r>
                        <a:rPr lang="fr-CA" sz="1200" b="1" i="0" u="none" strike="noStrike" dirty="0">
                          <a:solidFill>
                            <a:schemeClr val="bg1"/>
                          </a:solidFill>
                          <a:effectLst/>
                          <a:latin typeface="Arial"/>
                        </a:rPr>
                        <a:t>TOTAL DU MOIS</a:t>
                      </a:r>
                    </a:p>
                  </a:txBody>
                  <a:tcPr marL="9525" marR="9525" marT="9525" marB="0" anchor="ctr"/>
                </a:tc>
                <a:tc hMerge="1">
                  <a:txBody>
                    <a:bodyPr/>
                    <a:lstStyle/>
                    <a:p>
                      <a:endParaRPr lang="fr-CA"/>
                    </a:p>
                  </a:txBody>
                  <a:tcPr/>
                </a:tc>
                <a:extLst>
                  <a:ext uri="{0D108BD9-81ED-4DB2-BD59-A6C34878D82A}">
                    <a16:rowId xmlns:a16="http://schemas.microsoft.com/office/drawing/2014/main" val="10000"/>
                  </a:ext>
                </a:extLst>
              </a:tr>
              <a:tr h="478368">
                <a:tc>
                  <a:txBody>
                    <a:bodyPr/>
                    <a:lstStyle/>
                    <a:p>
                      <a:pPr algn="ctr" fontAlgn="b"/>
                      <a:r>
                        <a:rPr lang="fr-CA" sz="1400" b="0" i="0" u="none" strike="noStrike" dirty="0">
                          <a:effectLst/>
                          <a:latin typeface="Arial"/>
                        </a:rPr>
                        <a:t>2016</a:t>
                      </a:r>
                    </a:p>
                  </a:txBody>
                  <a:tcPr marL="9525" marR="9525" marT="9525" marB="0" anchor="ctr"/>
                </a:tc>
                <a:tc>
                  <a:txBody>
                    <a:bodyPr/>
                    <a:lstStyle/>
                    <a:p>
                      <a:pPr algn="ctr" fontAlgn="b"/>
                      <a:r>
                        <a:rPr lang="fr-CA" sz="1400" b="0" i="0" u="none" strike="noStrike" dirty="0">
                          <a:effectLst/>
                          <a:latin typeface="Arial"/>
                        </a:rPr>
                        <a:t>2017</a:t>
                      </a:r>
                    </a:p>
                  </a:txBody>
                  <a:tcPr marL="9525" marR="9525" marT="9525" marB="0" anchor="ctr">
                    <a:solidFill>
                      <a:schemeClr val="bg2">
                        <a:lumMod val="60000"/>
                        <a:lumOff val="40000"/>
                      </a:schemeClr>
                    </a:solidFill>
                  </a:tcPr>
                </a:tc>
                <a:extLst>
                  <a:ext uri="{0D108BD9-81ED-4DB2-BD59-A6C34878D82A}">
                    <a16:rowId xmlns:a16="http://schemas.microsoft.com/office/drawing/2014/main" val="10001"/>
                  </a:ext>
                </a:extLst>
              </a:tr>
              <a:tr h="478368">
                <a:tc>
                  <a:txBody>
                    <a:bodyPr/>
                    <a:lstStyle/>
                    <a:p>
                      <a:pPr algn="ctr" fontAlgn="b"/>
                      <a:r>
                        <a:rPr lang="fr-CA" sz="1400" b="0" i="0" u="none" strike="noStrike">
                          <a:effectLst/>
                          <a:latin typeface="Arial" panose="020B0604020202020204" pitchFamily="34" charset="0"/>
                        </a:rPr>
                        <a:t>2 M$</a:t>
                      </a:r>
                    </a:p>
                  </a:txBody>
                  <a:tcPr marL="9525" marR="9525" marT="9525" marB="0" anchor="ctr"/>
                </a:tc>
                <a:tc>
                  <a:txBody>
                    <a:bodyPr/>
                    <a:lstStyle/>
                    <a:p>
                      <a:pPr algn="ctr" fontAlgn="b"/>
                      <a:r>
                        <a:rPr lang="fr-CA" sz="1400" b="0" i="0" u="none" strike="noStrike">
                          <a:effectLst/>
                          <a:latin typeface="Arial" panose="020B0604020202020204" pitchFamily="34" charset="0"/>
                        </a:rPr>
                        <a:t>1,5 M$</a:t>
                      </a:r>
                    </a:p>
                  </a:txBody>
                  <a:tcPr marL="9525" marR="9525" marT="9525" marB="0" anchor="ctr">
                    <a:solidFill>
                      <a:schemeClr val="bg2">
                        <a:lumMod val="60000"/>
                        <a:lumOff val="40000"/>
                      </a:schemeClr>
                    </a:solidFill>
                  </a:tcPr>
                </a:tc>
                <a:extLst>
                  <a:ext uri="{0D108BD9-81ED-4DB2-BD59-A6C34878D82A}">
                    <a16:rowId xmlns:a16="http://schemas.microsoft.com/office/drawing/2014/main" val="10002"/>
                  </a:ext>
                </a:extLst>
              </a:tr>
              <a:tr h="478368">
                <a:tc>
                  <a:txBody>
                    <a:bodyPr/>
                    <a:lstStyle/>
                    <a:p>
                      <a:pPr algn="ctr" fontAlgn="b"/>
                      <a:r>
                        <a:rPr lang="fr-CA" sz="1400" b="1" i="0" u="none" strike="noStrike">
                          <a:effectLst/>
                          <a:latin typeface="Arial" panose="020B0604020202020204" pitchFamily="34" charset="0"/>
                        </a:rPr>
                        <a:t>47,6 M$</a:t>
                      </a:r>
                    </a:p>
                  </a:txBody>
                  <a:tcPr marL="9525" marR="9525" marT="9525" marB="0" anchor="ctr"/>
                </a:tc>
                <a:tc>
                  <a:txBody>
                    <a:bodyPr/>
                    <a:lstStyle/>
                    <a:p>
                      <a:pPr algn="ctr" fontAlgn="b"/>
                      <a:r>
                        <a:rPr lang="fr-CA" sz="1400" b="1" i="0" u="none" strike="noStrike" dirty="0">
                          <a:effectLst/>
                          <a:latin typeface="Arial" panose="020B0604020202020204" pitchFamily="34" charset="0"/>
                        </a:rPr>
                        <a:t>1,5 M$</a:t>
                      </a:r>
                    </a:p>
                  </a:txBody>
                  <a:tcPr marL="9525" marR="9525" marT="9525" marB="0" anchor="ctr">
                    <a:solidFill>
                      <a:schemeClr val="bg2">
                        <a:lumMod val="60000"/>
                        <a:lumOff val="4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5406234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3.2</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179512" y="411510"/>
            <a:ext cx="8136903" cy="284330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516033" y="1812389"/>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Dépôt du procès-verbal du Comité consultatif d'urbanisme du mois de janvier 2018</a:t>
            </a:r>
          </a:p>
        </p:txBody>
      </p:sp>
    </p:spTree>
    <p:extLst>
      <p:ext uri="{BB962C8B-B14F-4D97-AF65-F5344CB8AC3E}">
        <p14:creationId xmlns:p14="http://schemas.microsoft.com/office/powerpoint/2010/main" val="7816871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437C9D-E104-47D3-B312-ADC9789AC469}"/>
              </a:ext>
            </a:extLst>
          </p:cNvPr>
          <p:cNvSpPr>
            <a:spLocks noGrp="1"/>
          </p:cNvSpPr>
          <p:nvPr>
            <p:ph type="title"/>
          </p:nvPr>
        </p:nvSpPr>
        <p:spPr/>
        <p:txBody>
          <a:bodyPr/>
          <a:lstStyle/>
          <a:p>
            <a:endParaRPr lang="fr-CA"/>
          </a:p>
        </p:txBody>
      </p:sp>
      <p:sp>
        <p:nvSpPr>
          <p:cNvPr id="3" name="Espace réservé du contenu 2">
            <a:extLst>
              <a:ext uri="{FF2B5EF4-FFF2-40B4-BE49-F238E27FC236}">
                <a16:creationId xmlns:a16="http://schemas.microsoft.com/office/drawing/2014/main" id="{5B4D0805-594F-4A2E-8BDF-931308FB5AA7}"/>
              </a:ext>
            </a:extLst>
          </p:cNvPr>
          <p:cNvSpPr>
            <a:spLocks noGrp="1"/>
          </p:cNvSpPr>
          <p:nvPr>
            <p:ph idx="1"/>
          </p:nvPr>
        </p:nvSpPr>
        <p:spPr/>
        <p:txBody>
          <a:bodyPr/>
          <a:lstStyle/>
          <a:p>
            <a:endParaRPr lang="fr-CA"/>
          </a:p>
        </p:txBody>
      </p:sp>
      <p:pic>
        <p:nvPicPr>
          <p:cNvPr id="4" name="Image 3">
            <a:extLst>
              <a:ext uri="{FF2B5EF4-FFF2-40B4-BE49-F238E27FC236}">
                <a16:creationId xmlns:a16="http://schemas.microsoft.com/office/drawing/2014/main" id="{56C732E0-1F38-4D82-9AA0-78B631B9AFB6}"/>
              </a:ext>
            </a:extLst>
          </p:cNvPr>
          <p:cNvPicPr>
            <a:picLocks noChangeAspect="1"/>
          </p:cNvPicPr>
          <p:nvPr/>
        </p:nvPicPr>
        <p:blipFill>
          <a:blip r:embed="rId2"/>
          <a:stretch>
            <a:fillRect/>
          </a:stretch>
        </p:blipFill>
        <p:spPr>
          <a:xfrm>
            <a:off x="180986" y="0"/>
            <a:ext cx="8782028" cy="5143500"/>
          </a:xfrm>
          <a:prstGeom prst="rect">
            <a:avLst/>
          </a:prstGeom>
        </p:spPr>
      </p:pic>
      <p:sp>
        <p:nvSpPr>
          <p:cNvPr id="5" name="ZoneTexte 4">
            <a:extLst>
              <a:ext uri="{FF2B5EF4-FFF2-40B4-BE49-F238E27FC236}">
                <a16:creationId xmlns:a16="http://schemas.microsoft.com/office/drawing/2014/main" id="{D43B8A0C-9CB2-4A5E-9A99-7EA936F6AFAC}"/>
              </a:ext>
            </a:extLst>
          </p:cNvPr>
          <p:cNvSpPr txBox="1"/>
          <p:nvPr/>
        </p:nvSpPr>
        <p:spPr>
          <a:xfrm>
            <a:off x="3131840" y="2139702"/>
            <a:ext cx="4752528" cy="1200329"/>
          </a:xfrm>
          <a:prstGeom prst="rect">
            <a:avLst/>
          </a:prstGeom>
          <a:noFill/>
        </p:spPr>
        <p:txBody>
          <a:bodyPr wrap="square" rtlCol="0">
            <a:spAutoFit/>
          </a:bodyPr>
          <a:lstStyle/>
          <a:p>
            <a:r>
              <a:rPr lang="fr-CA" sz="7200" dirty="0">
                <a:solidFill>
                  <a:schemeClr val="bg1"/>
                </a:solidFill>
                <a:effectLst>
                  <a:outerShdw blurRad="38100" dist="38100" dir="2700000" algn="tl">
                    <a:srgbClr val="000000">
                      <a:alpha val="43137"/>
                    </a:srgbClr>
                  </a:outerShdw>
                </a:effectLst>
              </a:rPr>
              <a:t>Extrait</a:t>
            </a:r>
          </a:p>
        </p:txBody>
      </p:sp>
    </p:spTree>
    <p:extLst>
      <p:ext uri="{BB962C8B-B14F-4D97-AF65-F5344CB8AC3E}">
        <p14:creationId xmlns:p14="http://schemas.microsoft.com/office/powerpoint/2010/main" val="620147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3.3</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179512" y="411510"/>
            <a:ext cx="8136903" cy="284330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516033" y="1812389"/>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solidFill>
                  <a:schemeClr val="tx1"/>
                </a:solidFill>
              </a:rPr>
              <a:t>Dérogation mineure – 121, rue du Cap</a:t>
            </a:r>
          </a:p>
        </p:txBody>
      </p:sp>
    </p:spTree>
    <p:extLst>
      <p:ext uri="{BB962C8B-B14F-4D97-AF65-F5344CB8AC3E}">
        <p14:creationId xmlns:p14="http://schemas.microsoft.com/office/powerpoint/2010/main" val="15499801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324C9F-E9E5-4042-9DE7-940286A64E33}"/>
              </a:ext>
            </a:extLst>
          </p:cNvPr>
          <p:cNvSpPr>
            <a:spLocks noGrp="1"/>
          </p:cNvSpPr>
          <p:nvPr>
            <p:ph type="title"/>
          </p:nvPr>
        </p:nvSpPr>
        <p:spPr/>
        <p:txBody>
          <a:bodyPr/>
          <a:lstStyle/>
          <a:p>
            <a:endParaRPr lang="fr-CA"/>
          </a:p>
        </p:txBody>
      </p:sp>
      <p:sp>
        <p:nvSpPr>
          <p:cNvPr id="3" name="Espace réservé du contenu 2">
            <a:extLst>
              <a:ext uri="{FF2B5EF4-FFF2-40B4-BE49-F238E27FC236}">
                <a16:creationId xmlns:a16="http://schemas.microsoft.com/office/drawing/2014/main" id="{07F25D99-4C4C-4D98-A75B-170E12A287D3}"/>
              </a:ext>
            </a:extLst>
          </p:cNvPr>
          <p:cNvSpPr>
            <a:spLocks noGrp="1"/>
          </p:cNvSpPr>
          <p:nvPr>
            <p:ph idx="1"/>
          </p:nvPr>
        </p:nvSpPr>
        <p:spPr/>
        <p:txBody>
          <a:bodyPr/>
          <a:lstStyle/>
          <a:p>
            <a:endParaRPr lang="fr-CA"/>
          </a:p>
        </p:txBody>
      </p:sp>
      <p:pic>
        <p:nvPicPr>
          <p:cNvPr id="4" name="Image 3">
            <a:extLst>
              <a:ext uri="{FF2B5EF4-FFF2-40B4-BE49-F238E27FC236}">
                <a16:creationId xmlns:a16="http://schemas.microsoft.com/office/drawing/2014/main" id="{ADC69CDB-D7BC-4E27-A7C5-D90E3A593439}"/>
              </a:ext>
            </a:extLst>
          </p:cNvPr>
          <p:cNvPicPr>
            <a:picLocks noChangeAspect="1"/>
          </p:cNvPicPr>
          <p:nvPr/>
        </p:nvPicPr>
        <p:blipFill>
          <a:blip r:embed="rId2"/>
          <a:stretch>
            <a:fillRect/>
          </a:stretch>
        </p:blipFill>
        <p:spPr>
          <a:xfrm>
            <a:off x="484042" y="0"/>
            <a:ext cx="8175916" cy="5143500"/>
          </a:xfrm>
          <a:prstGeom prst="rect">
            <a:avLst/>
          </a:prstGeom>
        </p:spPr>
      </p:pic>
    </p:spTree>
    <p:extLst>
      <p:ext uri="{BB962C8B-B14F-4D97-AF65-F5344CB8AC3E}">
        <p14:creationId xmlns:p14="http://schemas.microsoft.com/office/powerpoint/2010/main" val="7230844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894AFC-7E1F-4802-9916-92E632E90270}"/>
              </a:ext>
            </a:extLst>
          </p:cNvPr>
          <p:cNvSpPr>
            <a:spLocks noGrp="1"/>
          </p:cNvSpPr>
          <p:nvPr>
            <p:ph type="title"/>
          </p:nvPr>
        </p:nvSpPr>
        <p:spPr/>
        <p:txBody>
          <a:bodyPr/>
          <a:lstStyle/>
          <a:p>
            <a:endParaRPr lang="fr-CA"/>
          </a:p>
        </p:txBody>
      </p:sp>
      <p:sp>
        <p:nvSpPr>
          <p:cNvPr id="3" name="Espace réservé du contenu 2">
            <a:extLst>
              <a:ext uri="{FF2B5EF4-FFF2-40B4-BE49-F238E27FC236}">
                <a16:creationId xmlns:a16="http://schemas.microsoft.com/office/drawing/2014/main" id="{576C663F-0A1F-4828-B2B9-14B8A01C2554}"/>
              </a:ext>
            </a:extLst>
          </p:cNvPr>
          <p:cNvSpPr>
            <a:spLocks noGrp="1"/>
          </p:cNvSpPr>
          <p:nvPr>
            <p:ph idx="1"/>
          </p:nvPr>
        </p:nvSpPr>
        <p:spPr/>
        <p:txBody>
          <a:bodyPr/>
          <a:lstStyle/>
          <a:p>
            <a:endParaRPr lang="fr-CA"/>
          </a:p>
        </p:txBody>
      </p:sp>
      <p:pic>
        <p:nvPicPr>
          <p:cNvPr id="4" name="Image 3">
            <a:extLst>
              <a:ext uri="{FF2B5EF4-FFF2-40B4-BE49-F238E27FC236}">
                <a16:creationId xmlns:a16="http://schemas.microsoft.com/office/drawing/2014/main" id="{6877AEBD-A671-4345-8C31-98864530FB9F}"/>
              </a:ext>
            </a:extLst>
          </p:cNvPr>
          <p:cNvPicPr>
            <a:picLocks noChangeAspect="1"/>
          </p:cNvPicPr>
          <p:nvPr/>
        </p:nvPicPr>
        <p:blipFill>
          <a:blip r:embed="rId2"/>
          <a:stretch>
            <a:fillRect/>
          </a:stretch>
        </p:blipFill>
        <p:spPr>
          <a:xfrm>
            <a:off x="0" y="647386"/>
            <a:ext cx="9144000" cy="3848727"/>
          </a:xfrm>
          <a:prstGeom prst="rect">
            <a:avLst/>
          </a:prstGeom>
        </p:spPr>
      </p:pic>
    </p:spTree>
    <p:extLst>
      <p:ext uri="{BB962C8B-B14F-4D97-AF65-F5344CB8AC3E}">
        <p14:creationId xmlns:p14="http://schemas.microsoft.com/office/powerpoint/2010/main" val="17928510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3.4</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179512" y="411510"/>
            <a:ext cx="8136903" cy="284330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516033" y="1812389"/>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solidFill>
                  <a:schemeClr val="tx1"/>
                </a:solidFill>
              </a:rPr>
              <a:t>Refus de la demande de développement domiciliaire sur le lot 1 671 018</a:t>
            </a:r>
          </a:p>
        </p:txBody>
      </p:sp>
    </p:spTree>
    <p:extLst>
      <p:ext uri="{BB962C8B-B14F-4D97-AF65-F5344CB8AC3E}">
        <p14:creationId xmlns:p14="http://schemas.microsoft.com/office/powerpoint/2010/main" val="3688428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2.2</a:t>
            </a:r>
            <a:endParaRPr lang="fr-CA" dirty="0">
              <a:latin typeface="Arial" panose="020B0604020202020204" pitchFamily="34" charset="0"/>
              <a:cs typeface="Arial" panose="020B0604020202020204" pitchFamily="34" charset="0"/>
            </a:endParaRPr>
          </a:p>
        </p:txBody>
      </p:sp>
      <p:sp>
        <p:nvSpPr>
          <p:cNvPr id="6"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Période d'interventions réservée aux élus	</a:t>
            </a:r>
          </a:p>
        </p:txBody>
      </p:sp>
    </p:spTree>
    <p:extLst>
      <p:ext uri="{BB962C8B-B14F-4D97-AF65-F5344CB8AC3E}">
        <p14:creationId xmlns:p14="http://schemas.microsoft.com/office/powerpoint/2010/main" val="35059246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19FD12-35BB-414C-ACA2-E04315C2D50E}"/>
              </a:ext>
            </a:extLst>
          </p:cNvPr>
          <p:cNvSpPr>
            <a:spLocks noGrp="1"/>
          </p:cNvSpPr>
          <p:nvPr>
            <p:ph type="title"/>
          </p:nvPr>
        </p:nvSpPr>
        <p:spPr/>
        <p:txBody>
          <a:bodyPr/>
          <a:lstStyle/>
          <a:p>
            <a:endParaRPr lang="fr-CA"/>
          </a:p>
        </p:txBody>
      </p:sp>
      <p:sp>
        <p:nvSpPr>
          <p:cNvPr id="3" name="Espace réservé du contenu 2">
            <a:extLst>
              <a:ext uri="{FF2B5EF4-FFF2-40B4-BE49-F238E27FC236}">
                <a16:creationId xmlns:a16="http://schemas.microsoft.com/office/drawing/2014/main" id="{154B0EF6-C9B9-4639-A686-38DE538763D4}"/>
              </a:ext>
            </a:extLst>
          </p:cNvPr>
          <p:cNvSpPr>
            <a:spLocks noGrp="1"/>
          </p:cNvSpPr>
          <p:nvPr>
            <p:ph idx="1"/>
          </p:nvPr>
        </p:nvSpPr>
        <p:spPr/>
        <p:txBody>
          <a:bodyPr/>
          <a:lstStyle/>
          <a:p>
            <a:endParaRPr lang="fr-CA"/>
          </a:p>
        </p:txBody>
      </p:sp>
      <p:pic>
        <p:nvPicPr>
          <p:cNvPr id="4" name="Image 3">
            <a:extLst>
              <a:ext uri="{FF2B5EF4-FFF2-40B4-BE49-F238E27FC236}">
                <a16:creationId xmlns:a16="http://schemas.microsoft.com/office/drawing/2014/main" id="{E649C6C5-A88B-4DF2-99CA-C60043FDFBA5}"/>
              </a:ext>
            </a:extLst>
          </p:cNvPr>
          <p:cNvPicPr>
            <a:picLocks noChangeAspect="1"/>
          </p:cNvPicPr>
          <p:nvPr/>
        </p:nvPicPr>
        <p:blipFill>
          <a:blip r:embed="rId2"/>
          <a:stretch>
            <a:fillRect/>
          </a:stretch>
        </p:blipFill>
        <p:spPr>
          <a:xfrm>
            <a:off x="506976" y="0"/>
            <a:ext cx="8130048" cy="5143500"/>
          </a:xfrm>
          <a:prstGeom prst="rect">
            <a:avLst/>
          </a:prstGeom>
        </p:spPr>
      </p:pic>
    </p:spTree>
    <p:extLst>
      <p:ext uri="{BB962C8B-B14F-4D97-AF65-F5344CB8AC3E}">
        <p14:creationId xmlns:p14="http://schemas.microsoft.com/office/powerpoint/2010/main" val="24590357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A4F742-3DD6-4ED4-8E1D-4FBB41877F3F}"/>
              </a:ext>
            </a:extLst>
          </p:cNvPr>
          <p:cNvSpPr>
            <a:spLocks noGrp="1"/>
          </p:cNvSpPr>
          <p:nvPr>
            <p:ph type="title"/>
          </p:nvPr>
        </p:nvSpPr>
        <p:spPr/>
        <p:txBody>
          <a:bodyPr/>
          <a:lstStyle/>
          <a:p>
            <a:endParaRPr lang="fr-CA"/>
          </a:p>
        </p:txBody>
      </p:sp>
      <p:sp>
        <p:nvSpPr>
          <p:cNvPr id="3" name="Espace réservé du contenu 2">
            <a:extLst>
              <a:ext uri="{FF2B5EF4-FFF2-40B4-BE49-F238E27FC236}">
                <a16:creationId xmlns:a16="http://schemas.microsoft.com/office/drawing/2014/main" id="{0B92C401-C1DE-42AD-AF4B-7F9FA0D4FADF}"/>
              </a:ext>
            </a:extLst>
          </p:cNvPr>
          <p:cNvSpPr>
            <a:spLocks noGrp="1"/>
          </p:cNvSpPr>
          <p:nvPr>
            <p:ph idx="1"/>
          </p:nvPr>
        </p:nvSpPr>
        <p:spPr/>
        <p:txBody>
          <a:bodyPr/>
          <a:lstStyle/>
          <a:p>
            <a:endParaRPr lang="fr-CA"/>
          </a:p>
        </p:txBody>
      </p:sp>
      <p:pic>
        <p:nvPicPr>
          <p:cNvPr id="4" name="Image 3">
            <a:extLst>
              <a:ext uri="{FF2B5EF4-FFF2-40B4-BE49-F238E27FC236}">
                <a16:creationId xmlns:a16="http://schemas.microsoft.com/office/drawing/2014/main" id="{680F88DC-3826-4E65-AF40-752D0B471949}"/>
              </a:ext>
            </a:extLst>
          </p:cNvPr>
          <p:cNvPicPr>
            <a:picLocks noChangeAspect="1"/>
          </p:cNvPicPr>
          <p:nvPr/>
        </p:nvPicPr>
        <p:blipFill>
          <a:blip r:embed="rId2"/>
          <a:stretch>
            <a:fillRect/>
          </a:stretch>
        </p:blipFill>
        <p:spPr>
          <a:xfrm>
            <a:off x="2759313" y="0"/>
            <a:ext cx="3625374" cy="5143500"/>
          </a:xfrm>
          <a:prstGeom prst="rect">
            <a:avLst/>
          </a:prstGeom>
        </p:spPr>
      </p:pic>
    </p:spTree>
    <p:extLst>
      <p:ext uri="{BB962C8B-B14F-4D97-AF65-F5344CB8AC3E}">
        <p14:creationId xmlns:p14="http://schemas.microsoft.com/office/powerpoint/2010/main" val="35098742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3.5</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179512" y="411510"/>
            <a:ext cx="8136903" cy="284330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516033" y="1812389"/>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Adoption du premier projet de règlement numéro 600-2017-09 modifiant le règlement de lotissement numéro 600, tel qu'amendé, afin de modifier la largeur minimale des lots (article 43)</a:t>
            </a:r>
          </a:p>
        </p:txBody>
      </p:sp>
    </p:spTree>
    <p:extLst>
      <p:ext uri="{BB962C8B-B14F-4D97-AF65-F5344CB8AC3E}">
        <p14:creationId xmlns:p14="http://schemas.microsoft.com/office/powerpoint/2010/main" val="41478823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451E67-9A4F-4029-87E5-7E3B8FC25AF5}"/>
              </a:ext>
            </a:extLst>
          </p:cNvPr>
          <p:cNvSpPr>
            <a:spLocks noGrp="1"/>
          </p:cNvSpPr>
          <p:nvPr>
            <p:ph type="title"/>
          </p:nvPr>
        </p:nvSpPr>
        <p:spPr/>
        <p:txBody>
          <a:bodyPr/>
          <a:lstStyle/>
          <a:p>
            <a:endParaRPr lang="fr-CA"/>
          </a:p>
        </p:txBody>
      </p:sp>
      <p:sp>
        <p:nvSpPr>
          <p:cNvPr id="3" name="Espace réservé du contenu 2">
            <a:extLst>
              <a:ext uri="{FF2B5EF4-FFF2-40B4-BE49-F238E27FC236}">
                <a16:creationId xmlns:a16="http://schemas.microsoft.com/office/drawing/2014/main" id="{29B263C3-8B74-4284-86BC-3EB40FCCB78C}"/>
              </a:ext>
            </a:extLst>
          </p:cNvPr>
          <p:cNvSpPr>
            <a:spLocks noGrp="1"/>
          </p:cNvSpPr>
          <p:nvPr>
            <p:ph idx="1"/>
          </p:nvPr>
        </p:nvSpPr>
        <p:spPr/>
        <p:txBody>
          <a:bodyPr/>
          <a:lstStyle/>
          <a:p>
            <a:endParaRPr lang="fr-CA" dirty="0"/>
          </a:p>
        </p:txBody>
      </p:sp>
      <p:pic>
        <p:nvPicPr>
          <p:cNvPr id="4" name="Image 3">
            <a:extLst>
              <a:ext uri="{FF2B5EF4-FFF2-40B4-BE49-F238E27FC236}">
                <a16:creationId xmlns:a16="http://schemas.microsoft.com/office/drawing/2014/main" id="{E4C26DF4-473A-4AE9-915D-1F40BBD1F683}"/>
              </a:ext>
            </a:extLst>
          </p:cNvPr>
          <p:cNvPicPr>
            <a:picLocks noChangeAspect="1"/>
          </p:cNvPicPr>
          <p:nvPr/>
        </p:nvPicPr>
        <p:blipFill>
          <a:blip r:embed="rId2"/>
          <a:stretch>
            <a:fillRect/>
          </a:stretch>
        </p:blipFill>
        <p:spPr>
          <a:xfrm>
            <a:off x="2355557" y="0"/>
            <a:ext cx="4432885" cy="5143500"/>
          </a:xfrm>
          <a:prstGeom prst="rect">
            <a:avLst/>
          </a:prstGeom>
        </p:spPr>
      </p:pic>
    </p:spTree>
    <p:extLst>
      <p:ext uri="{BB962C8B-B14F-4D97-AF65-F5344CB8AC3E}">
        <p14:creationId xmlns:p14="http://schemas.microsoft.com/office/powerpoint/2010/main" val="33235418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3.6</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179512" y="411510"/>
            <a:ext cx="8136903" cy="284330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516033" y="1812389"/>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Avis de motion – règlement numéro 3001-2018-01 modifiant le règlement de zonage 3001, tel qu'amendé, afin de modifier les dispositions relatives à la protection de l'environnement</a:t>
            </a:r>
          </a:p>
        </p:txBody>
      </p:sp>
    </p:spTree>
    <p:extLst>
      <p:ext uri="{BB962C8B-B14F-4D97-AF65-F5344CB8AC3E}">
        <p14:creationId xmlns:p14="http://schemas.microsoft.com/office/powerpoint/2010/main" val="5068776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3.7</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179512" y="411510"/>
            <a:ext cx="8136903" cy="284330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516033" y="1812389"/>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Adoption du premier projet de règlement numéro 3001-2018-01 modifiant le règlement de zonage 3001, tel qu'amendé, afin de modifier les dispositions relatives à la protection de l'environnement</a:t>
            </a:r>
          </a:p>
        </p:txBody>
      </p:sp>
    </p:spTree>
    <p:extLst>
      <p:ext uri="{BB962C8B-B14F-4D97-AF65-F5344CB8AC3E}">
        <p14:creationId xmlns:p14="http://schemas.microsoft.com/office/powerpoint/2010/main" val="14035498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3B06AE-6FD4-4EC9-86E3-5E13EA00EAEE}"/>
              </a:ext>
            </a:extLst>
          </p:cNvPr>
          <p:cNvSpPr>
            <a:spLocks noGrp="1"/>
          </p:cNvSpPr>
          <p:nvPr>
            <p:ph type="title"/>
          </p:nvPr>
        </p:nvSpPr>
        <p:spPr/>
        <p:txBody>
          <a:bodyPr/>
          <a:lstStyle/>
          <a:p>
            <a:endParaRPr lang="fr-CA"/>
          </a:p>
        </p:txBody>
      </p:sp>
      <p:graphicFrame>
        <p:nvGraphicFramePr>
          <p:cNvPr id="6" name="Espace réservé du contenu 5">
            <a:extLst>
              <a:ext uri="{FF2B5EF4-FFF2-40B4-BE49-F238E27FC236}">
                <a16:creationId xmlns:a16="http://schemas.microsoft.com/office/drawing/2014/main" id="{E6DC986F-91B7-467D-958B-8251F2A5D221}"/>
              </a:ext>
            </a:extLst>
          </p:cNvPr>
          <p:cNvGraphicFramePr>
            <a:graphicFrameLocks noGrp="1"/>
          </p:cNvGraphicFramePr>
          <p:nvPr>
            <p:ph idx="1"/>
            <p:extLst>
              <p:ext uri="{D42A27DB-BD31-4B8C-83A1-F6EECF244321}">
                <p14:modId xmlns:p14="http://schemas.microsoft.com/office/powerpoint/2010/main" val="4166740942"/>
              </p:ext>
            </p:extLst>
          </p:nvPr>
        </p:nvGraphicFramePr>
        <p:xfrm>
          <a:off x="1156716" y="1491630"/>
          <a:ext cx="6830568" cy="2743200"/>
        </p:xfrm>
        <a:graphic>
          <a:graphicData uri="http://schemas.openxmlformats.org/drawingml/2006/table">
            <a:tbl>
              <a:tblPr firstRow="1" firstCol="1" bandRow="1">
                <a:tableStyleId>{5C22544A-7EE6-4342-B048-85BDC9FD1C3A}</a:tableStyleId>
              </a:tblPr>
              <a:tblGrid>
                <a:gridCol w="2622938">
                  <a:extLst>
                    <a:ext uri="{9D8B030D-6E8A-4147-A177-3AD203B41FA5}">
                      <a16:colId xmlns:a16="http://schemas.microsoft.com/office/drawing/2014/main" val="591006115"/>
                    </a:ext>
                  </a:extLst>
                </a:gridCol>
                <a:gridCol w="2012285">
                  <a:extLst>
                    <a:ext uri="{9D8B030D-6E8A-4147-A177-3AD203B41FA5}">
                      <a16:colId xmlns:a16="http://schemas.microsoft.com/office/drawing/2014/main" val="1950488396"/>
                    </a:ext>
                  </a:extLst>
                </a:gridCol>
                <a:gridCol w="2195345">
                  <a:extLst>
                    <a:ext uri="{9D8B030D-6E8A-4147-A177-3AD203B41FA5}">
                      <a16:colId xmlns:a16="http://schemas.microsoft.com/office/drawing/2014/main" val="3742127694"/>
                    </a:ext>
                  </a:extLst>
                </a:gridCol>
              </a:tblGrid>
              <a:tr h="0">
                <a:tc>
                  <a:txBody>
                    <a:bodyPr/>
                    <a:lstStyle/>
                    <a:p>
                      <a:pPr>
                        <a:spcAft>
                          <a:spcPts val="0"/>
                        </a:spcAft>
                      </a:pPr>
                      <a:r>
                        <a:rPr lang="fr-CA" sz="1800" u="none" dirty="0">
                          <a:effectLst/>
                        </a:rPr>
                        <a:t>Superficie du terrain </a:t>
                      </a:r>
                      <a:endParaRPr lang="fr-CA" sz="1800" u="none"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fr-CA" sz="1800" u="none" dirty="0">
                          <a:effectLst/>
                        </a:rPr>
                        <a:t>Pourcentage total minimal à maintenir à l’état naturel</a:t>
                      </a:r>
                      <a:endParaRPr lang="fr-CA" sz="1800" u="none"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fr-CA" sz="1800" u="none" dirty="0">
                          <a:effectLst/>
                        </a:rPr>
                        <a:t>Pourcentage minimal en cour avant</a:t>
                      </a:r>
                      <a:endParaRPr lang="fr-CA" sz="1800" u="none"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81368498"/>
                  </a:ext>
                </a:extLst>
              </a:tr>
              <a:tr h="0">
                <a:tc>
                  <a:txBody>
                    <a:bodyPr/>
                    <a:lstStyle/>
                    <a:p>
                      <a:pPr>
                        <a:spcAft>
                          <a:spcPts val="0"/>
                        </a:spcAft>
                      </a:pPr>
                      <a:r>
                        <a:rPr lang="fr-CA" sz="1800" u="none">
                          <a:effectLst/>
                        </a:rPr>
                        <a:t>Moins de 999 m</a:t>
                      </a:r>
                      <a:r>
                        <a:rPr lang="fr-CA" sz="1800" u="none" baseline="30000">
                          <a:effectLst/>
                        </a:rPr>
                        <a:t>2</a:t>
                      </a:r>
                      <a:endParaRPr lang="fr-CA" sz="1800" u="none">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fr-CA" sz="1800" u="none">
                          <a:effectLst/>
                        </a:rPr>
                        <a:t>25 %</a:t>
                      </a:r>
                      <a:endParaRPr lang="fr-CA" sz="1800" u="none">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fr-CA" sz="1800" u="none">
                          <a:effectLst/>
                        </a:rPr>
                        <a:t>N/A</a:t>
                      </a:r>
                      <a:endParaRPr lang="fr-CA" sz="1800" u="none">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31426782"/>
                  </a:ext>
                </a:extLst>
              </a:tr>
              <a:tr h="0">
                <a:tc>
                  <a:txBody>
                    <a:bodyPr/>
                    <a:lstStyle/>
                    <a:p>
                      <a:pPr>
                        <a:spcAft>
                          <a:spcPts val="0"/>
                        </a:spcAft>
                      </a:pPr>
                      <a:r>
                        <a:rPr lang="fr-CA" sz="1800" u="none" dirty="0">
                          <a:effectLst/>
                        </a:rPr>
                        <a:t>1 000 à 2 499 m</a:t>
                      </a:r>
                      <a:r>
                        <a:rPr lang="fr-CA" sz="1800" u="none" baseline="30000" dirty="0">
                          <a:effectLst/>
                        </a:rPr>
                        <a:t>2</a:t>
                      </a:r>
                      <a:endParaRPr lang="fr-CA" sz="1800" u="none"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fr-CA" sz="1800" u="none">
                          <a:effectLst/>
                        </a:rPr>
                        <a:t>40 %</a:t>
                      </a:r>
                      <a:endParaRPr lang="fr-CA" sz="1800" u="none">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fr-CA" sz="1800" u="none">
                          <a:effectLst/>
                        </a:rPr>
                        <a:t>10 %</a:t>
                      </a:r>
                      <a:endParaRPr lang="fr-CA" sz="1800" u="none">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44622840"/>
                  </a:ext>
                </a:extLst>
              </a:tr>
              <a:tr h="0">
                <a:tc>
                  <a:txBody>
                    <a:bodyPr/>
                    <a:lstStyle/>
                    <a:p>
                      <a:pPr>
                        <a:spcAft>
                          <a:spcPts val="0"/>
                        </a:spcAft>
                      </a:pPr>
                      <a:r>
                        <a:rPr lang="fr-CA" sz="1800" u="none">
                          <a:effectLst/>
                        </a:rPr>
                        <a:t>2 500 à 4 999 m</a:t>
                      </a:r>
                      <a:r>
                        <a:rPr lang="fr-CA" sz="1800" u="none" baseline="30000">
                          <a:effectLst/>
                        </a:rPr>
                        <a:t>2</a:t>
                      </a:r>
                      <a:endParaRPr lang="fr-CA" sz="1800" u="none">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fr-CA" sz="1800" u="none">
                          <a:effectLst/>
                        </a:rPr>
                        <a:t>55 %</a:t>
                      </a:r>
                      <a:endParaRPr lang="fr-CA" sz="1800" u="none">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fr-CA" sz="1800" u="none">
                          <a:effectLst/>
                        </a:rPr>
                        <a:t>10 %</a:t>
                      </a:r>
                      <a:endParaRPr lang="fr-CA" sz="1800" u="none">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28484512"/>
                  </a:ext>
                </a:extLst>
              </a:tr>
              <a:tr h="0">
                <a:tc>
                  <a:txBody>
                    <a:bodyPr/>
                    <a:lstStyle/>
                    <a:p>
                      <a:pPr>
                        <a:spcAft>
                          <a:spcPts val="0"/>
                        </a:spcAft>
                      </a:pPr>
                      <a:r>
                        <a:rPr lang="fr-CA" sz="1800" u="none">
                          <a:effectLst/>
                        </a:rPr>
                        <a:t>5 000 à 9 999 m</a:t>
                      </a:r>
                      <a:r>
                        <a:rPr lang="fr-CA" sz="1800" u="none" baseline="30000">
                          <a:effectLst/>
                        </a:rPr>
                        <a:t>2</a:t>
                      </a:r>
                      <a:endParaRPr lang="fr-CA" sz="1800" u="none">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fr-CA" sz="1800" u="none">
                          <a:effectLst/>
                        </a:rPr>
                        <a:t>75 %</a:t>
                      </a:r>
                      <a:endParaRPr lang="fr-CA" sz="1800" u="none">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fr-CA" sz="1800" u="none">
                          <a:effectLst/>
                        </a:rPr>
                        <a:t>15 %</a:t>
                      </a:r>
                      <a:endParaRPr lang="fr-CA" sz="1800" u="none">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86800227"/>
                  </a:ext>
                </a:extLst>
              </a:tr>
              <a:tr h="0">
                <a:tc>
                  <a:txBody>
                    <a:bodyPr/>
                    <a:lstStyle/>
                    <a:p>
                      <a:pPr>
                        <a:spcAft>
                          <a:spcPts val="0"/>
                        </a:spcAft>
                      </a:pPr>
                      <a:r>
                        <a:rPr lang="fr-CA" sz="1800" u="none" dirty="0">
                          <a:effectLst/>
                        </a:rPr>
                        <a:t>10 000 à 19 999 m</a:t>
                      </a:r>
                      <a:r>
                        <a:rPr lang="fr-CA" sz="1800" u="none" baseline="30000" dirty="0">
                          <a:effectLst/>
                        </a:rPr>
                        <a:t>2</a:t>
                      </a:r>
                      <a:endParaRPr lang="fr-CA" sz="1800" u="none"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fr-CA" sz="1800" u="none">
                          <a:effectLst/>
                        </a:rPr>
                        <a:t>85 %</a:t>
                      </a:r>
                      <a:endParaRPr lang="fr-CA" sz="1800" u="none">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fr-CA" sz="1800" u="none">
                          <a:effectLst/>
                        </a:rPr>
                        <a:t>15 %</a:t>
                      </a:r>
                      <a:endParaRPr lang="fr-CA" sz="1800" u="none">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52918757"/>
                  </a:ext>
                </a:extLst>
              </a:tr>
              <a:tr h="0">
                <a:tc>
                  <a:txBody>
                    <a:bodyPr/>
                    <a:lstStyle/>
                    <a:p>
                      <a:pPr>
                        <a:spcAft>
                          <a:spcPts val="0"/>
                        </a:spcAft>
                      </a:pPr>
                      <a:r>
                        <a:rPr lang="fr-CA" sz="1800" u="none">
                          <a:effectLst/>
                        </a:rPr>
                        <a:t>20 000 m</a:t>
                      </a:r>
                      <a:r>
                        <a:rPr lang="fr-CA" sz="1800" u="none" baseline="30000">
                          <a:effectLst/>
                        </a:rPr>
                        <a:t>2 </a:t>
                      </a:r>
                      <a:r>
                        <a:rPr lang="fr-CA" sz="1800" u="none">
                          <a:effectLst/>
                        </a:rPr>
                        <a:t>et plus</a:t>
                      </a:r>
                      <a:endParaRPr lang="fr-CA" sz="1800" u="none">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fr-CA" sz="1800" u="none">
                          <a:effectLst/>
                        </a:rPr>
                        <a:t>90 %</a:t>
                      </a:r>
                      <a:endParaRPr lang="fr-CA" sz="1800" u="none">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fr-CA" sz="1800" u="none" dirty="0">
                          <a:effectLst/>
                        </a:rPr>
                        <a:t>15 %</a:t>
                      </a:r>
                      <a:endParaRPr lang="fr-CA" sz="1800" u="none"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55448221"/>
                  </a:ext>
                </a:extLst>
              </a:tr>
            </a:tbl>
          </a:graphicData>
        </a:graphic>
      </p:graphicFrame>
    </p:spTree>
    <p:extLst>
      <p:ext uri="{BB962C8B-B14F-4D97-AF65-F5344CB8AC3E}">
        <p14:creationId xmlns:p14="http://schemas.microsoft.com/office/powerpoint/2010/main" val="13944377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74927"/>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50791"/>
            <a:ext cx="7772400" cy="1102519"/>
          </a:xfrm>
        </p:spPr>
        <p:txBody>
          <a:bodyPr/>
          <a:lstStyle/>
          <a:p>
            <a:r>
              <a:rPr lang="en-CA" b="1" dirty="0">
                <a:latin typeface="Arial" panose="020B0604020202020204" pitchFamily="34" charset="0"/>
                <a:cs typeface="Arial" panose="020B0604020202020204" pitchFamily="34" charset="0"/>
              </a:rPr>
              <a:t>3.8</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179512" y="411510"/>
            <a:ext cx="8136903" cy="284330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516033" y="1851670"/>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Modification de la résolution 017-01-18 afin de procéder à l'abolition du caractère de rue affectant le lot 1 990 639</a:t>
            </a:r>
          </a:p>
        </p:txBody>
      </p:sp>
    </p:spTree>
    <p:extLst>
      <p:ext uri="{BB962C8B-B14F-4D97-AF65-F5344CB8AC3E}">
        <p14:creationId xmlns:p14="http://schemas.microsoft.com/office/powerpoint/2010/main" val="1051053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3.9</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179512" y="411510"/>
            <a:ext cx="8136903" cy="284330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516033" y="1812389"/>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Représentation de la résolution 016-01-18 relative à l'acceptation de la demande d'acquisition du lot 1 670 241</a:t>
            </a:r>
          </a:p>
        </p:txBody>
      </p:sp>
    </p:spTree>
    <p:extLst>
      <p:ext uri="{BB962C8B-B14F-4D97-AF65-F5344CB8AC3E}">
        <p14:creationId xmlns:p14="http://schemas.microsoft.com/office/powerpoint/2010/main" val="2468174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3.10</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179512" y="411510"/>
            <a:ext cx="8136903" cy="284330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516033" y="1812389"/>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Acceptation de la demande d’acquisition (lot 1 670 241)</a:t>
            </a:r>
          </a:p>
        </p:txBody>
      </p:sp>
    </p:spTree>
    <p:extLst>
      <p:ext uri="{BB962C8B-B14F-4D97-AF65-F5344CB8AC3E}">
        <p14:creationId xmlns:p14="http://schemas.microsoft.com/office/powerpoint/2010/main" val="1626459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2.3</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6" name="Sous-titre 9"/>
          <p:cNvSpPr txBox="1">
            <a:spLocks/>
          </p:cNvSpPr>
          <p:nvPr/>
        </p:nvSpPr>
        <p:spPr>
          <a:xfrm>
            <a:off x="633408" y="20760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Période d'interventions du public relativement aux sujets inscrits à l'ordre du jour	</a:t>
            </a:r>
          </a:p>
        </p:txBody>
      </p:sp>
    </p:spTree>
    <p:extLst>
      <p:ext uri="{BB962C8B-B14F-4D97-AF65-F5344CB8AC3E}">
        <p14:creationId xmlns:p14="http://schemas.microsoft.com/office/powerpoint/2010/main" val="15575329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9EBAFA-A7F7-473D-9442-399D3A861E88}"/>
              </a:ext>
            </a:extLst>
          </p:cNvPr>
          <p:cNvSpPr>
            <a:spLocks noGrp="1"/>
          </p:cNvSpPr>
          <p:nvPr>
            <p:ph type="title"/>
          </p:nvPr>
        </p:nvSpPr>
        <p:spPr/>
        <p:txBody>
          <a:bodyPr/>
          <a:lstStyle/>
          <a:p>
            <a:endParaRPr lang="fr-CA"/>
          </a:p>
        </p:txBody>
      </p:sp>
      <p:sp>
        <p:nvSpPr>
          <p:cNvPr id="3" name="Espace réservé du contenu 2">
            <a:extLst>
              <a:ext uri="{FF2B5EF4-FFF2-40B4-BE49-F238E27FC236}">
                <a16:creationId xmlns:a16="http://schemas.microsoft.com/office/drawing/2014/main" id="{B26E74B0-1338-43AA-A6E1-4919F420667F}"/>
              </a:ext>
            </a:extLst>
          </p:cNvPr>
          <p:cNvSpPr>
            <a:spLocks noGrp="1"/>
          </p:cNvSpPr>
          <p:nvPr>
            <p:ph idx="1"/>
          </p:nvPr>
        </p:nvSpPr>
        <p:spPr/>
        <p:txBody>
          <a:bodyPr/>
          <a:lstStyle/>
          <a:p>
            <a:endParaRPr lang="fr-CA"/>
          </a:p>
        </p:txBody>
      </p:sp>
      <p:pic>
        <p:nvPicPr>
          <p:cNvPr id="4" name="Image 3">
            <a:extLst>
              <a:ext uri="{FF2B5EF4-FFF2-40B4-BE49-F238E27FC236}">
                <a16:creationId xmlns:a16="http://schemas.microsoft.com/office/drawing/2014/main" id="{EB43B8CB-8428-4F94-9260-91481AE26ABF}"/>
              </a:ext>
            </a:extLst>
          </p:cNvPr>
          <p:cNvPicPr>
            <a:picLocks noChangeAspect="1"/>
          </p:cNvPicPr>
          <p:nvPr/>
        </p:nvPicPr>
        <p:blipFill>
          <a:blip r:embed="rId2"/>
          <a:stretch>
            <a:fillRect/>
          </a:stretch>
        </p:blipFill>
        <p:spPr>
          <a:xfrm>
            <a:off x="0" y="120894"/>
            <a:ext cx="9144000" cy="4901712"/>
          </a:xfrm>
          <a:prstGeom prst="rect">
            <a:avLst/>
          </a:prstGeom>
        </p:spPr>
      </p:pic>
    </p:spTree>
    <p:extLst>
      <p:ext uri="{BB962C8B-B14F-4D97-AF65-F5344CB8AC3E}">
        <p14:creationId xmlns:p14="http://schemas.microsoft.com/office/powerpoint/2010/main" val="40435042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3.11</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179512" y="411510"/>
            <a:ext cx="8136903" cy="284330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516033" y="1812389"/>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solidFill>
                  <a:schemeClr val="tx1"/>
                </a:solidFill>
              </a:rPr>
              <a:t>Acceptation de la demande d’acquisition (partie du lot  5 086 419)</a:t>
            </a:r>
          </a:p>
        </p:txBody>
      </p:sp>
    </p:spTree>
    <p:extLst>
      <p:ext uri="{BB962C8B-B14F-4D97-AF65-F5344CB8AC3E}">
        <p14:creationId xmlns:p14="http://schemas.microsoft.com/office/powerpoint/2010/main" val="19500697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49F4D4-D5CD-454F-A000-DC96FB75F0D8}"/>
              </a:ext>
            </a:extLst>
          </p:cNvPr>
          <p:cNvSpPr>
            <a:spLocks noGrp="1"/>
          </p:cNvSpPr>
          <p:nvPr>
            <p:ph type="title"/>
          </p:nvPr>
        </p:nvSpPr>
        <p:spPr/>
        <p:txBody>
          <a:bodyPr/>
          <a:lstStyle/>
          <a:p>
            <a:endParaRPr lang="fr-CA"/>
          </a:p>
        </p:txBody>
      </p:sp>
      <p:sp>
        <p:nvSpPr>
          <p:cNvPr id="3" name="Espace réservé du contenu 2">
            <a:extLst>
              <a:ext uri="{FF2B5EF4-FFF2-40B4-BE49-F238E27FC236}">
                <a16:creationId xmlns:a16="http://schemas.microsoft.com/office/drawing/2014/main" id="{834132F9-FD34-41AC-A64E-551B679CF55F}"/>
              </a:ext>
            </a:extLst>
          </p:cNvPr>
          <p:cNvSpPr>
            <a:spLocks noGrp="1"/>
          </p:cNvSpPr>
          <p:nvPr>
            <p:ph idx="1"/>
          </p:nvPr>
        </p:nvSpPr>
        <p:spPr/>
        <p:txBody>
          <a:bodyPr/>
          <a:lstStyle/>
          <a:p>
            <a:endParaRPr lang="fr-CA"/>
          </a:p>
        </p:txBody>
      </p:sp>
      <p:pic>
        <p:nvPicPr>
          <p:cNvPr id="4" name="Image 3">
            <a:extLst>
              <a:ext uri="{FF2B5EF4-FFF2-40B4-BE49-F238E27FC236}">
                <a16:creationId xmlns:a16="http://schemas.microsoft.com/office/drawing/2014/main" id="{AFFEF23E-9DCA-4A6C-8BAA-DA2D443452A3}"/>
              </a:ext>
            </a:extLst>
          </p:cNvPr>
          <p:cNvPicPr>
            <a:picLocks noChangeAspect="1"/>
          </p:cNvPicPr>
          <p:nvPr/>
        </p:nvPicPr>
        <p:blipFill>
          <a:blip r:embed="rId2"/>
          <a:stretch>
            <a:fillRect/>
          </a:stretch>
        </p:blipFill>
        <p:spPr>
          <a:xfrm>
            <a:off x="-3060848" y="-4799129"/>
            <a:ext cx="14401600" cy="11426498"/>
          </a:xfrm>
          <a:prstGeom prst="rect">
            <a:avLst/>
          </a:prstGeom>
        </p:spPr>
      </p:pic>
      <p:sp>
        <p:nvSpPr>
          <p:cNvPr id="5" name="Ellipse 4">
            <a:extLst>
              <a:ext uri="{FF2B5EF4-FFF2-40B4-BE49-F238E27FC236}">
                <a16:creationId xmlns:a16="http://schemas.microsoft.com/office/drawing/2014/main" id="{C953D861-D8D9-4E52-B47A-A436FEAA09C1}"/>
              </a:ext>
            </a:extLst>
          </p:cNvPr>
          <p:cNvSpPr/>
          <p:nvPr/>
        </p:nvSpPr>
        <p:spPr>
          <a:xfrm>
            <a:off x="3821318" y="1491630"/>
            <a:ext cx="1152128" cy="120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0902490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3.12</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179512" y="411510"/>
            <a:ext cx="8136903" cy="284330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516033" y="1812389"/>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Modification de la résolution 018-1-18 relative à une demande d'inclusion à la zone agricole permanente</a:t>
            </a:r>
          </a:p>
        </p:txBody>
      </p:sp>
    </p:spTree>
    <p:extLst>
      <p:ext uri="{BB962C8B-B14F-4D97-AF65-F5344CB8AC3E}">
        <p14:creationId xmlns:p14="http://schemas.microsoft.com/office/powerpoint/2010/main" val="17483673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3.13</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179512" y="411510"/>
            <a:ext cx="8136903" cy="284330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516033" y="1812389"/>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Autorisation d'entreprendre les procédures judiciaires nécessaires relativement au bâtiment situé au 396, rue des Monarques </a:t>
            </a:r>
            <a:r>
              <a:rPr lang="fr-CA" dirty="0">
                <a:latin typeface="Century Gothic" panose="020B0502020202020204" pitchFamily="34" charset="0"/>
              </a:rPr>
              <a:t>–</a:t>
            </a:r>
            <a:r>
              <a:rPr lang="fr-CA" dirty="0"/>
              <a:t> matricule 5869-65-0508</a:t>
            </a:r>
          </a:p>
        </p:txBody>
      </p:sp>
    </p:spTree>
    <p:extLst>
      <p:ext uri="{BB962C8B-B14F-4D97-AF65-F5344CB8AC3E}">
        <p14:creationId xmlns:p14="http://schemas.microsoft.com/office/powerpoint/2010/main" val="19844009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73480A-45D5-47D6-AF85-03D8DB29E8BB}"/>
              </a:ext>
            </a:extLst>
          </p:cNvPr>
          <p:cNvSpPr>
            <a:spLocks noGrp="1"/>
          </p:cNvSpPr>
          <p:nvPr>
            <p:ph type="title"/>
          </p:nvPr>
        </p:nvSpPr>
        <p:spPr/>
        <p:txBody>
          <a:bodyPr/>
          <a:lstStyle/>
          <a:p>
            <a:endParaRPr lang="fr-CA"/>
          </a:p>
        </p:txBody>
      </p:sp>
      <p:sp>
        <p:nvSpPr>
          <p:cNvPr id="3" name="Espace réservé du contenu 2">
            <a:extLst>
              <a:ext uri="{FF2B5EF4-FFF2-40B4-BE49-F238E27FC236}">
                <a16:creationId xmlns:a16="http://schemas.microsoft.com/office/drawing/2014/main" id="{0DBE4021-A7EB-41C0-90C6-82CBA7381185}"/>
              </a:ext>
            </a:extLst>
          </p:cNvPr>
          <p:cNvSpPr>
            <a:spLocks noGrp="1"/>
          </p:cNvSpPr>
          <p:nvPr>
            <p:ph idx="1"/>
          </p:nvPr>
        </p:nvSpPr>
        <p:spPr/>
        <p:txBody>
          <a:bodyPr/>
          <a:lstStyle/>
          <a:p>
            <a:endParaRPr lang="fr-CA"/>
          </a:p>
        </p:txBody>
      </p:sp>
      <p:pic>
        <p:nvPicPr>
          <p:cNvPr id="4" name="Image 3">
            <a:extLst>
              <a:ext uri="{FF2B5EF4-FFF2-40B4-BE49-F238E27FC236}">
                <a16:creationId xmlns:a16="http://schemas.microsoft.com/office/drawing/2014/main" id="{285E5409-86A2-4682-91B5-42DBFED077FF}"/>
              </a:ext>
            </a:extLst>
          </p:cNvPr>
          <p:cNvPicPr>
            <a:picLocks noChangeAspect="1"/>
          </p:cNvPicPr>
          <p:nvPr/>
        </p:nvPicPr>
        <p:blipFill>
          <a:blip r:embed="rId2"/>
          <a:stretch>
            <a:fillRect/>
          </a:stretch>
        </p:blipFill>
        <p:spPr>
          <a:xfrm>
            <a:off x="0" y="178682"/>
            <a:ext cx="9144000" cy="4786136"/>
          </a:xfrm>
          <a:prstGeom prst="rect">
            <a:avLst/>
          </a:prstGeom>
        </p:spPr>
      </p:pic>
    </p:spTree>
    <p:extLst>
      <p:ext uri="{BB962C8B-B14F-4D97-AF65-F5344CB8AC3E}">
        <p14:creationId xmlns:p14="http://schemas.microsoft.com/office/powerpoint/2010/main" val="21205411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3.14</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179512" y="411510"/>
            <a:ext cx="8136903" cy="284330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516033" y="1812389"/>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Autorisation de procéder à la signature d'une entente de bassin versant numéro 63 en collaboration avec </a:t>
            </a:r>
            <a:r>
              <a:rPr lang="fr-CA" dirty="0" err="1"/>
              <a:t>Abrinord</a:t>
            </a:r>
            <a:endParaRPr lang="fr-CA" dirty="0"/>
          </a:p>
        </p:txBody>
      </p:sp>
    </p:spTree>
    <p:extLst>
      <p:ext uri="{BB962C8B-B14F-4D97-AF65-F5344CB8AC3E}">
        <p14:creationId xmlns:p14="http://schemas.microsoft.com/office/powerpoint/2010/main" val="25365979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B18B59-2639-4C6D-A82D-94190BC2BD05}"/>
              </a:ext>
            </a:extLst>
          </p:cNvPr>
          <p:cNvSpPr>
            <a:spLocks noGrp="1"/>
          </p:cNvSpPr>
          <p:nvPr>
            <p:ph type="title"/>
          </p:nvPr>
        </p:nvSpPr>
        <p:spPr/>
        <p:txBody>
          <a:bodyPr/>
          <a:lstStyle/>
          <a:p>
            <a:endParaRPr lang="fr-CA"/>
          </a:p>
        </p:txBody>
      </p:sp>
      <p:sp>
        <p:nvSpPr>
          <p:cNvPr id="3" name="Espace réservé du contenu 2">
            <a:extLst>
              <a:ext uri="{FF2B5EF4-FFF2-40B4-BE49-F238E27FC236}">
                <a16:creationId xmlns:a16="http://schemas.microsoft.com/office/drawing/2014/main" id="{31D339D4-94E6-4DBD-9FD5-AB145A05F524}"/>
              </a:ext>
            </a:extLst>
          </p:cNvPr>
          <p:cNvSpPr>
            <a:spLocks noGrp="1"/>
          </p:cNvSpPr>
          <p:nvPr>
            <p:ph idx="1"/>
          </p:nvPr>
        </p:nvSpPr>
        <p:spPr/>
        <p:txBody>
          <a:bodyPr/>
          <a:lstStyle/>
          <a:p>
            <a:endParaRPr lang="fr-CA"/>
          </a:p>
        </p:txBody>
      </p:sp>
      <p:pic>
        <p:nvPicPr>
          <p:cNvPr id="4" name="Image 3">
            <a:extLst>
              <a:ext uri="{FF2B5EF4-FFF2-40B4-BE49-F238E27FC236}">
                <a16:creationId xmlns:a16="http://schemas.microsoft.com/office/drawing/2014/main" id="{BCA30CB6-5A00-4449-8A82-A1ABD30E1535}"/>
              </a:ext>
            </a:extLst>
          </p:cNvPr>
          <p:cNvPicPr>
            <a:picLocks noChangeAspect="1"/>
          </p:cNvPicPr>
          <p:nvPr/>
        </p:nvPicPr>
        <p:blipFill>
          <a:blip r:embed="rId2"/>
          <a:stretch>
            <a:fillRect/>
          </a:stretch>
        </p:blipFill>
        <p:spPr>
          <a:xfrm>
            <a:off x="595142" y="0"/>
            <a:ext cx="7953715" cy="5143500"/>
          </a:xfrm>
          <a:prstGeom prst="rect">
            <a:avLst/>
          </a:prstGeom>
        </p:spPr>
      </p:pic>
      <p:sp>
        <p:nvSpPr>
          <p:cNvPr id="5" name="ZoneTexte 4">
            <a:extLst>
              <a:ext uri="{FF2B5EF4-FFF2-40B4-BE49-F238E27FC236}">
                <a16:creationId xmlns:a16="http://schemas.microsoft.com/office/drawing/2014/main" id="{F3904AE1-706F-41A6-A8F9-308D2D5E0AF8}"/>
              </a:ext>
            </a:extLst>
          </p:cNvPr>
          <p:cNvSpPr txBox="1"/>
          <p:nvPr/>
        </p:nvSpPr>
        <p:spPr>
          <a:xfrm>
            <a:off x="3131840" y="2139702"/>
            <a:ext cx="4752528" cy="1200329"/>
          </a:xfrm>
          <a:prstGeom prst="rect">
            <a:avLst/>
          </a:prstGeom>
          <a:noFill/>
        </p:spPr>
        <p:txBody>
          <a:bodyPr wrap="square" rtlCol="0">
            <a:spAutoFit/>
          </a:bodyPr>
          <a:lstStyle/>
          <a:p>
            <a:r>
              <a:rPr lang="fr-CA" sz="7200" dirty="0">
                <a:solidFill>
                  <a:schemeClr val="bg1"/>
                </a:solidFill>
                <a:effectLst>
                  <a:outerShdw blurRad="38100" dist="38100" dir="2700000" algn="tl">
                    <a:srgbClr val="000000">
                      <a:alpha val="43137"/>
                    </a:srgbClr>
                  </a:outerShdw>
                </a:effectLst>
              </a:rPr>
              <a:t>Extrait</a:t>
            </a:r>
          </a:p>
        </p:txBody>
      </p:sp>
    </p:spTree>
    <p:extLst>
      <p:ext uri="{BB962C8B-B14F-4D97-AF65-F5344CB8AC3E}">
        <p14:creationId xmlns:p14="http://schemas.microsoft.com/office/powerpoint/2010/main" val="17884547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3.15</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179512" y="411510"/>
            <a:ext cx="8136903" cy="284330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516033" y="1812389"/>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Octroi de contrat - collecte, transport et traitement des matières résiduelles (URB-SP-2017-254)</a:t>
            </a:r>
          </a:p>
        </p:txBody>
      </p:sp>
      <p:graphicFrame>
        <p:nvGraphicFramePr>
          <p:cNvPr id="2" name="Tableau 1">
            <a:extLst>
              <a:ext uri="{FF2B5EF4-FFF2-40B4-BE49-F238E27FC236}">
                <a16:creationId xmlns:a16="http://schemas.microsoft.com/office/drawing/2014/main" id="{0E32F5EC-B044-455A-9A15-79058F49F62D}"/>
              </a:ext>
            </a:extLst>
          </p:cNvPr>
          <p:cNvGraphicFramePr>
            <a:graphicFrameLocks noGrp="1"/>
          </p:cNvGraphicFramePr>
          <p:nvPr>
            <p:extLst>
              <p:ext uri="{D42A27DB-BD31-4B8C-83A1-F6EECF244321}">
                <p14:modId xmlns:p14="http://schemas.microsoft.com/office/powerpoint/2010/main" val="2564609689"/>
              </p:ext>
            </p:extLst>
          </p:nvPr>
        </p:nvGraphicFramePr>
        <p:xfrm>
          <a:off x="1178630" y="3493307"/>
          <a:ext cx="6843373" cy="1402080"/>
        </p:xfrm>
        <a:graphic>
          <a:graphicData uri="http://schemas.openxmlformats.org/drawingml/2006/table">
            <a:tbl>
              <a:tblPr firstRow="1" firstCol="1" bandRow="1">
                <a:tableStyleId>{5C22544A-7EE6-4342-B048-85BDC9FD1C3A}</a:tableStyleId>
              </a:tblPr>
              <a:tblGrid>
                <a:gridCol w="4810563">
                  <a:extLst>
                    <a:ext uri="{9D8B030D-6E8A-4147-A177-3AD203B41FA5}">
                      <a16:colId xmlns:a16="http://schemas.microsoft.com/office/drawing/2014/main" val="1213450397"/>
                    </a:ext>
                  </a:extLst>
                </a:gridCol>
                <a:gridCol w="2032810">
                  <a:extLst>
                    <a:ext uri="{9D8B030D-6E8A-4147-A177-3AD203B41FA5}">
                      <a16:colId xmlns:a16="http://schemas.microsoft.com/office/drawing/2014/main" val="2900465091"/>
                    </a:ext>
                  </a:extLst>
                </a:gridCol>
              </a:tblGrid>
              <a:tr h="0">
                <a:tc>
                  <a:txBody>
                    <a:bodyPr/>
                    <a:lstStyle/>
                    <a:p>
                      <a:pPr algn="ctr">
                        <a:lnSpc>
                          <a:spcPct val="115000"/>
                        </a:lnSpc>
                        <a:spcAft>
                          <a:spcPts val="0"/>
                        </a:spcAft>
                      </a:pPr>
                      <a:r>
                        <a:rPr lang="fr-CA" sz="1600" dirty="0">
                          <a:effectLst/>
                        </a:rPr>
                        <a:t>ENTREPRISES</a:t>
                      </a:r>
                      <a:endParaRPr lang="fr-CA" sz="1600" dirty="0">
                        <a:effectLst/>
                        <a:latin typeface="Arial" panose="020B060402020202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fr-CA" sz="1600">
                          <a:effectLst/>
                        </a:rPr>
                        <a:t>PRIX</a:t>
                      </a:r>
                    </a:p>
                    <a:p>
                      <a:pPr algn="ctr">
                        <a:lnSpc>
                          <a:spcPct val="115000"/>
                        </a:lnSpc>
                        <a:spcAft>
                          <a:spcPts val="0"/>
                        </a:spcAft>
                      </a:pPr>
                      <a:r>
                        <a:rPr lang="fr-CA" sz="1600">
                          <a:effectLst/>
                        </a:rPr>
                        <a:t>(excluant les taxes)</a:t>
                      </a:r>
                      <a:endParaRPr lang="fr-CA" sz="1600">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811737683"/>
                  </a:ext>
                </a:extLst>
              </a:tr>
              <a:tr h="0">
                <a:tc>
                  <a:txBody>
                    <a:bodyPr/>
                    <a:lstStyle/>
                    <a:p>
                      <a:pPr algn="just">
                        <a:lnSpc>
                          <a:spcPct val="115000"/>
                        </a:lnSpc>
                        <a:spcAft>
                          <a:spcPts val="0"/>
                        </a:spcAft>
                      </a:pPr>
                      <a:r>
                        <a:rPr lang="fr-CA" sz="1600" dirty="0">
                          <a:effectLst/>
                        </a:rPr>
                        <a:t>Services </a:t>
                      </a:r>
                      <a:r>
                        <a:rPr lang="fr-CA" sz="1600" dirty="0" err="1">
                          <a:effectLst/>
                        </a:rPr>
                        <a:t>Matrec</a:t>
                      </a:r>
                      <a:r>
                        <a:rPr lang="fr-CA" sz="1600" dirty="0">
                          <a:effectLst/>
                        </a:rPr>
                        <a:t> Inc.</a:t>
                      </a:r>
                      <a:endParaRPr lang="fr-CA" sz="1600" dirty="0">
                        <a:effectLst/>
                        <a:latin typeface="Arial" panose="020B0604020202020204" pitchFamily="34" charset="0"/>
                        <a:ea typeface="Calibri" panose="020F0502020204030204" pitchFamily="34" charset="0"/>
                      </a:endParaRPr>
                    </a:p>
                  </a:txBody>
                  <a:tcPr marL="68580" marR="68580" marT="0" marB="0"/>
                </a:tc>
                <a:tc>
                  <a:txBody>
                    <a:bodyPr/>
                    <a:lstStyle/>
                    <a:p>
                      <a:pPr algn="r">
                        <a:lnSpc>
                          <a:spcPct val="115000"/>
                        </a:lnSpc>
                        <a:spcAft>
                          <a:spcPts val="0"/>
                        </a:spcAft>
                      </a:pPr>
                      <a:r>
                        <a:rPr lang="fr-CA" sz="1600">
                          <a:effectLst/>
                        </a:rPr>
                        <a:t>3 408 982,55 $</a:t>
                      </a:r>
                      <a:endParaRPr lang="fr-CA" sz="1600">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350885761"/>
                  </a:ext>
                </a:extLst>
              </a:tr>
              <a:tr h="0">
                <a:tc>
                  <a:txBody>
                    <a:bodyPr/>
                    <a:lstStyle/>
                    <a:p>
                      <a:pPr algn="just">
                        <a:lnSpc>
                          <a:spcPct val="115000"/>
                        </a:lnSpc>
                        <a:spcAft>
                          <a:spcPts val="0"/>
                        </a:spcAft>
                      </a:pPr>
                      <a:r>
                        <a:rPr lang="fr-CA" sz="1600">
                          <a:effectLst/>
                        </a:rPr>
                        <a:t>9015-3164 Québec Inc. (Transport RLS Inc.)</a:t>
                      </a:r>
                      <a:endParaRPr lang="fr-CA" sz="1600">
                        <a:effectLst/>
                        <a:latin typeface="Arial" panose="020B0604020202020204" pitchFamily="34" charset="0"/>
                        <a:ea typeface="Calibri" panose="020F0502020204030204" pitchFamily="34" charset="0"/>
                      </a:endParaRPr>
                    </a:p>
                  </a:txBody>
                  <a:tcPr marL="68580" marR="68580" marT="0" marB="0"/>
                </a:tc>
                <a:tc>
                  <a:txBody>
                    <a:bodyPr/>
                    <a:lstStyle/>
                    <a:p>
                      <a:pPr algn="r">
                        <a:lnSpc>
                          <a:spcPct val="115000"/>
                        </a:lnSpc>
                        <a:spcAft>
                          <a:spcPts val="0"/>
                        </a:spcAft>
                      </a:pPr>
                      <a:r>
                        <a:rPr lang="fr-CA" sz="1600">
                          <a:effectLst/>
                        </a:rPr>
                        <a:t>3 630 203,77 $</a:t>
                      </a:r>
                      <a:endParaRPr lang="fr-CA" sz="1600">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888772665"/>
                  </a:ext>
                </a:extLst>
              </a:tr>
              <a:tr h="0">
                <a:tc>
                  <a:txBody>
                    <a:bodyPr/>
                    <a:lstStyle/>
                    <a:p>
                      <a:pPr algn="just">
                        <a:lnSpc>
                          <a:spcPct val="115000"/>
                        </a:lnSpc>
                        <a:spcAft>
                          <a:spcPts val="0"/>
                        </a:spcAft>
                      </a:pPr>
                      <a:r>
                        <a:rPr lang="fr-CA" sz="1600">
                          <a:effectLst/>
                        </a:rPr>
                        <a:t>Enviro Connexions</a:t>
                      </a:r>
                      <a:endParaRPr lang="fr-CA" sz="1600">
                        <a:effectLst/>
                        <a:latin typeface="Arial" panose="020B0604020202020204" pitchFamily="34" charset="0"/>
                        <a:ea typeface="Calibri" panose="020F0502020204030204" pitchFamily="34" charset="0"/>
                      </a:endParaRPr>
                    </a:p>
                  </a:txBody>
                  <a:tcPr marL="68580" marR="68580" marT="0" marB="0"/>
                </a:tc>
                <a:tc>
                  <a:txBody>
                    <a:bodyPr/>
                    <a:lstStyle/>
                    <a:p>
                      <a:pPr algn="r">
                        <a:lnSpc>
                          <a:spcPct val="115000"/>
                        </a:lnSpc>
                        <a:spcAft>
                          <a:spcPts val="0"/>
                        </a:spcAft>
                      </a:pPr>
                      <a:r>
                        <a:rPr lang="fr-CA" sz="1600" dirty="0">
                          <a:effectLst/>
                        </a:rPr>
                        <a:t>4 415 707,10 $</a:t>
                      </a:r>
                      <a:endParaRPr lang="fr-CA" sz="1600" dirty="0">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023381080"/>
                  </a:ext>
                </a:extLst>
              </a:tr>
            </a:tbl>
          </a:graphicData>
        </a:graphic>
      </p:graphicFrame>
    </p:spTree>
    <p:extLst>
      <p:ext uri="{BB962C8B-B14F-4D97-AF65-F5344CB8AC3E}">
        <p14:creationId xmlns:p14="http://schemas.microsoft.com/office/powerpoint/2010/main" val="371216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3.16</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179512" y="411510"/>
            <a:ext cx="8136903" cy="284330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516033" y="1812389"/>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Autorisation de procéder à une demande de subvention dans le cadre du programme </a:t>
            </a:r>
          </a:p>
          <a:p>
            <a:pPr algn="l"/>
            <a:r>
              <a:rPr lang="fr-CA" dirty="0"/>
              <a:t>« Je travaille pour ma ville » de l'Union des municipalités du Québec (UMQ)</a:t>
            </a:r>
          </a:p>
        </p:txBody>
      </p:sp>
    </p:spTree>
    <p:extLst>
      <p:ext uri="{BB962C8B-B14F-4D97-AF65-F5344CB8AC3E}">
        <p14:creationId xmlns:p14="http://schemas.microsoft.com/office/powerpoint/2010/main" val="76425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2.4</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6" name="Sous-titre 9"/>
          <p:cNvSpPr txBox="1">
            <a:spLocks/>
          </p:cNvSpPr>
          <p:nvPr/>
        </p:nvSpPr>
        <p:spPr>
          <a:xfrm>
            <a:off x="633408" y="20760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Approbation et adoption des procès-verbaux des séances tenues en janvier</a:t>
            </a:r>
          </a:p>
        </p:txBody>
      </p:sp>
    </p:spTree>
    <p:extLst>
      <p:ext uri="{BB962C8B-B14F-4D97-AF65-F5344CB8AC3E}">
        <p14:creationId xmlns:p14="http://schemas.microsoft.com/office/powerpoint/2010/main" val="17029789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3.17</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179512" y="411510"/>
            <a:ext cx="8136903" cy="284330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516033" y="1812389"/>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Autorisation de procéder à une recherche de candidatures d’un stagiaire occupant la fonction d'inspecteur en environnement et en urbanisme, poste surnuméraire, à horaire variable</a:t>
            </a:r>
          </a:p>
        </p:txBody>
      </p:sp>
    </p:spTree>
    <p:extLst>
      <p:ext uri="{BB962C8B-B14F-4D97-AF65-F5344CB8AC3E}">
        <p14:creationId xmlns:p14="http://schemas.microsoft.com/office/powerpoint/2010/main" val="40540348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ous-titre 9"/>
          <p:cNvSpPr>
            <a:spLocks noGrp="1"/>
          </p:cNvSpPr>
          <p:nvPr>
            <p:ph type="subTitle" idx="1"/>
          </p:nvPr>
        </p:nvSpPr>
        <p:spPr/>
        <p:txBody>
          <a:bodyPr/>
          <a:lstStyle/>
          <a:p>
            <a:endParaRPr lang="fr-CA"/>
          </a:p>
        </p:txBody>
      </p:sp>
      <p:sp>
        <p:nvSpPr>
          <p:cNvPr id="3" name="Rectangle 2"/>
          <p:cNvSpPr/>
          <p:nvPr/>
        </p:nvSpPr>
        <p:spPr>
          <a:xfrm>
            <a:off x="2123728" y="1131590"/>
            <a:ext cx="5958408" cy="2585323"/>
          </a:xfrm>
          <a:prstGeom prst="rect">
            <a:avLst/>
          </a:prstGeom>
        </p:spPr>
        <p:txBody>
          <a:bodyPr wrap="square">
            <a:spAutoFit/>
          </a:bodyPr>
          <a:lstStyle/>
          <a:p>
            <a:r>
              <a:rPr lang="en-CA" sz="5400" b="1" dirty="0">
                <a:latin typeface="Arial" panose="020B0604020202020204" pitchFamily="34" charset="0"/>
                <a:cs typeface="Arial" panose="020B0604020202020204" pitchFamily="34" charset="0"/>
              </a:rPr>
              <a:t>Service</a:t>
            </a:r>
          </a:p>
          <a:p>
            <a:r>
              <a:rPr lang="en-CA" sz="5400" b="1" dirty="0">
                <a:latin typeface="Arial" panose="020B0604020202020204" pitchFamily="34" charset="0"/>
                <a:cs typeface="Arial" panose="020B0604020202020204" pitchFamily="34" charset="0"/>
              </a:rPr>
              <a:t>des </a:t>
            </a:r>
            <a:r>
              <a:rPr lang="en-CA" sz="5400" b="1" dirty="0" err="1">
                <a:latin typeface="Arial" panose="020B0604020202020204" pitchFamily="34" charset="0"/>
                <a:cs typeface="Arial" panose="020B0604020202020204" pitchFamily="34" charset="0"/>
              </a:rPr>
              <a:t>travaux</a:t>
            </a:r>
            <a:endParaRPr lang="en-CA" sz="5400" b="1" dirty="0">
              <a:latin typeface="Arial" panose="020B0604020202020204" pitchFamily="34" charset="0"/>
              <a:cs typeface="Arial" panose="020B0604020202020204" pitchFamily="34" charset="0"/>
            </a:endParaRPr>
          </a:p>
          <a:p>
            <a:r>
              <a:rPr lang="en-CA" sz="5400" b="1" dirty="0">
                <a:latin typeface="Arial" panose="020B0604020202020204" pitchFamily="34" charset="0"/>
                <a:cs typeface="Arial" panose="020B0604020202020204" pitchFamily="34" charset="0"/>
              </a:rPr>
              <a:t>publics</a:t>
            </a:r>
            <a:endParaRPr lang="fr-CA" sz="5400" dirty="0">
              <a:latin typeface="Arial" panose="020B0604020202020204" pitchFamily="34" charset="0"/>
              <a:cs typeface="Arial" panose="020B0604020202020204" pitchFamily="34" charset="0"/>
            </a:endParaRPr>
          </a:p>
        </p:txBody>
      </p:sp>
      <p:sp>
        <p:nvSpPr>
          <p:cNvPr id="5" name="ZoneTexte 4"/>
          <p:cNvSpPr txBox="1"/>
          <p:nvPr/>
        </p:nvSpPr>
        <p:spPr>
          <a:xfrm>
            <a:off x="482541" y="1491630"/>
            <a:ext cx="1872208" cy="1569660"/>
          </a:xfrm>
          <a:prstGeom prst="rect">
            <a:avLst/>
          </a:prstGeom>
          <a:noFill/>
        </p:spPr>
        <p:txBody>
          <a:bodyPr wrap="square" rtlCol="0">
            <a:spAutoFit/>
          </a:bodyPr>
          <a:lstStyle/>
          <a:p>
            <a:r>
              <a:rPr lang="fr-CA" sz="9600" b="1" dirty="0">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4088056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a:cxnSpLocks/>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4.1</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467543" y="1960692"/>
            <a:ext cx="8136903" cy="284330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539553" y="1923678"/>
            <a:ext cx="7992887"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Adoption du règlement numéro 4001-2017-02 modifiant le règlement numéro 4001 relatif à la circulation et au stationnement, tel qu'amendé, afin de modifier l'article 20</a:t>
            </a:r>
          </a:p>
        </p:txBody>
      </p:sp>
    </p:spTree>
    <p:extLst>
      <p:ext uri="{BB962C8B-B14F-4D97-AF65-F5344CB8AC3E}">
        <p14:creationId xmlns:p14="http://schemas.microsoft.com/office/powerpoint/2010/main" val="31689252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ACF8ED-E64A-4FFC-A4ED-CD3D2EC4C5C3}"/>
              </a:ext>
            </a:extLst>
          </p:cNvPr>
          <p:cNvSpPr>
            <a:spLocks noGrp="1"/>
          </p:cNvSpPr>
          <p:nvPr>
            <p:ph type="title"/>
          </p:nvPr>
        </p:nvSpPr>
        <p:spPr/>
        <p:txBody>
          <a:bodyPr/>
          <a:lstStyle/>
          <a:p>
            <a:endParaRPr lang="fr-CA"/>
          </a:p>
        </p:txBody>
      </p:sp>
      <p:sp>
        <p:nvSpPr>
          <p:cNvPr id="3" name="Espace réservé du contenu 2">
            <a:extLst>
              <a:ext uri="{FF2B5EF4-FFF2-40B4-BE49-F238E27FC236}">
                <a16:creationId xmlns:a16="http://schemas.microsoft.com/office/drawing/2014/main" id="{2682DB25-B614-4C5F-B88F-FE596410D830}"/>
              </a:ext>
            </a:extLst>
          </p:cNvPr>
          <p:cNvSpPr>
            <a:spLocks noGrp="1"/>
          </p:cNvSpPr>
          <p:nvPr>
            <p:ph idx="1"/>
          </p:nvPr>
        </p:nvSpPr>
        <p:spPr/>
        <p:txBody>
          <a:bodyPr/>
          <a:lstStyle/>
          <a:p>
            <a:endParaRPr lang="fr-CA" dirty="0"/>
          </a:p>
        </p:txBody>
      </p:sp>
      <p:pic>
        <p:nvPicPr>
          <p:cNvPr id="4" name="Image 3">
            <a:extLst>
              <a:ext uri="{FF2B5EF4-FFF2-40B4-BE49-F238E27FC236}">
                <a16:creationId xmlns:a16="http://schemas.microsoft.com/office/drawing/2014/main" id="{248C7BC4-2BCC-4285-94D5-2BABEB493A59}"/>
              </a:ext>
            </a:extLst>
          </p:cNvPr>
          <p:cNvPicPr>
            <a:picLocks noChangeAspect="1"/>
          </p:cNvPicPr>
          <p:nvPr/>
        </p:nvPicPr>
        <p:blipFill>
          <a:blip r:embed="rId2"/>
          <a:stretch>
            <a:fillRect/>
          </a:stretch>
        </p:blipFill>
        <p:spPr>
          <a:xfrm>
            <a:off x="1143000" y="0"/>
            <a:ext cx="6858000" cy="5143500"/>
          </a:xfrm>
          <a:prstGeom prst="rect">
            <a:avLst/>
          </a:prstGeom>
        </p:spPr>
      </p:pic>
      <p:sp>
        <p:nvSpPr>
          <p:cNvPr id="5" name="ZoneTexte 4">
            <a:extLst>
              <a:ext uri="{FF2B5EF4-FFF2-40B4-BE49-F238E27FC236}">
                <a16:creationId xmlns:a16="http://schemas.microsoft.com/office/drawing/2014/main" id="{234EFA63-4FF6-437E-AA49-13425111D89C}"/>
              </a:ext>
            </a:extLst>
          </p:cNvPr>
          <p:cNvSpPr txBox="1"/>
          <p:nvPr/>
        </p:nvSpPr>
        <p:spPr>
          <a:xfrm>
            <a:off x="3131840" y="2139702"/>
            <a:ext cx="4752528" cy="1200329"/>
          </a:xfrm>
          <a:prstGeom prst="rect">
            <a:avLst/>
          </a:prstGeom>
          <a:noFill/>
        </p:spPr>
        <p:txBody>
          <a:bodyPr wrap="square" rtlCol="0">
            <a:spAutoFit/>
          </a:bodyPr>
          <a:lstStyle/>
          <a:p>
            <a:r>
              <a:rPr lang="fr-CA" sz="7200" dirty="0">
                <a:solidFill>
                  <a:schemeClr val="bg1"/>
                </a:solidFill>
                <a:effectLst>
                  <a:outerShdw blurRad="38100" dist="38100" dir="2700000" algn="tl">
                    <a:srgbClr val="000000">
                      <a:alpha val="43137"/>
                    </a:srgbClr>
                  </a:outerShdw>
                </a:effectLst>
              </a:rPr>
              <a:t>Extrait</a:t>
            </a:r>
          </a:p>
        </p:txBody>
      </p:sp>
    </p:spTree>
    <p:extLst>
      <p:ext uri="{BB962C8B-B14F-4D97-AF65-F5344CB8AC3E}">
        <p14:creationId xmlns:p14="http://schemas.microsoft.com/office/powerpoint/2010/main" val="42720163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a:cxnSpLocks/>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4.2</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503548" y="1960692"/>
            <a:ext cx="8136903" cy="284330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467544" y="1923678"/>
            <a:ext cx="8136903"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Autorisation de procéder à différents appels d'offres dans le cadre des activités du Service des travaux publics</a:t>
            </a:r>
          </a:p>
        </p:txBody>
      </p:sp>
    </p:spTree>
    <p:extLst>
      <p:ext uri="{BB962C8B-B14F-4D97-AF65-F5344CB8AC3E}">
        <p14:creationId xmlns:p14="http://schemas.microsoft.com/office/powerpoint/2010/main" val="13423361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0AE0187-993C-4E11-9139-B88B0C0A5938}"/>
              </a:ext>
            </a:extLst>
          </p:cNvPr>
          <p:cNvSpPr/>
          <p:nvPr/>
        </p:nvSpPr>
        <p:spPr>
          <a:xfrm>
            <a:off x="899592" y="948595"/>
            <a:ext cx="6246440" cy="369332"/>
          </a:xfrm>
          <a:prstGeom prst="rect">
            <a:avLst/>
          </a:prstGeom>
        </p:spPr>
        <p:txBody>
          <a:bodyPr wrap="square">
            <a:spAutoFit/>
          </a:bodyPr>
          <a:lstStyle/>
          <a:p>
            <a:r>
              <a:rPr lang="fr-CA" dirty="0">
                <a:latin typeface="Arial" panose="020B0604020202020204" pitchFamily="34" charset="0"/>
                <a:ea typeface="Calibri" panose="020F0502020204030204" pitchFamily="34" charset="0"/>
              </a:rPr>
              <a:t>Acquisition d'une nouvelle camionnette (TP-SI-2018-264)</a:t>
            </a:r>
            <a:endParaRPr lang="fr-CA" dirty="0"/>
          </a:p>
        </p:txBody>
      </p:sp>
      <p:sp>
        <p:nvSpPr>
          <p:cNvPr id="6" name="Rectangle 5">
            <a:extLst>
              <a:ext uri="{FF2B5EF4-FFF2-40B4-BE49-F238E27FC236}">
                <a16:creationId xmlns:a16="http://schemas.microsoft.com/office/drawing/2014/main" id="{1904AA89-45DB-4EBE-A107-82570B5A86BF}"/>
              </a:ext>
            </a:extLst>
          </p:cNvPr>
          <p:cNvSpPr/>
          <p:nvPr/>
        </p:nvSpPr>
        <p:spPr>
          <a:xfrm>
            <a:off x="899592" y="1419622"/>
            <a:ext cx="7488832" cy="369332"/>
          </a:xfrm>
          <a:prstGeom prst="rect">
            <a:avLst/>
          </a:prstGeom>
        </p:spPr>
        <p:txBody>
          <a:bodyPr wrap="square">
            <a:spAutoFit/>
          </a:bodyPr>
          <a:lstStyle/>
          <a:p>
            <a:r>
              <a:rPr lang="fr-CA" dirty="0">
                <a:latin typeface="Arial" panose="020B0604020202020204" pitchFamily="34" charset="0"/>
                <a:ea typeface="Calibri" panose="020F0502020204030204" pitchFamily="34" charset="0"/>
              </a:rPr>
              <a:t>Acquisition d'un chargeur compact Wacker </a:t>
            </a:r>
            <a:r>
              <a:rPr lang="fr-CA" dirty="0" err="1">
                <a:latin typeface="Arial" panose="020B0604020202020204" pitchFamily="34" charset="0"/>
                <a:ea typeface="Calibri" panose="020F0502020204030204" pitchFamily="34" charset="0"/>
              </a:rPr>
              <a:t>Neuson</a:t>
            </a:r>
            <a:r>
              <a:rPr lang="fr-CA" dirty="0">
                <a:latin typeface="Arial" panose="020B0604020202020204" pitchFamily="34" charset="0"/>
                <a:ea typeface="Calibri" panose="020F0502020204030204" pitchFamily="34" charset="0"/>
              </a:rPr>
              <a:t> (TP-SP-2018-265)</a:t>
            </a:r>
            <a:endParaRPr lang="fr-CA" dirty="0"/>
          </a:p>
        </p:txBody>
      </p:sp>
      <p:sp>
        <p:nvSpPr>
          <p:cNvPr id="7" name="Rectangle 6">
            <a:extLst>
              <a:ext uri="{FF2B5EF4-FFF2-40B4-BE49-F238E27FC236}">
                <a16:creationId xmlns:a16="http://schemas.microsoft.com/office/drawing/2014/main" id="{90409E2B-9354-44F9-A654-58BBC52F748B}"/>
              </a:ext>
            </a:extLst>
          </p:cNvPr>
          <p:cNvSpPr/>
          <p:nvPr/>
        </p:nvSpPr>
        <p:spPr>
          <a:xfrm>
            <a:off x="899592" y="1890649"/>
            <a:ext cx="5886400" cy="369332"/>
          </a:xfrm>
          <a:prstGeom prst="rect">
            <a:avLst/>
          </a:prstGeom>
        </p:spPr>
        <p:txBody>
          <a:bodyPr wrap="square">
            <a:spAutoFit/>
          </a:bodyPr>
          <a:lstStyle/>
          <a:p>
            <a:r>
              <a:rPr lang="fr-CA" dirty="0">
                <a:latin typeface="Arial" panose="020B0604020202020204" pitchFamily="34" charset="0"/>
                <a:ea typeface="Calibri" panose="020F0502020204030204" pitchFamily="34" charset="0"/>
              </a:rPr>
              <a:t>Acquisition d'un GPS Trimble R10 (TP-SP-2018-266)</a:t>
            </a:r>
            <a:endParaRPr lang="fr-CA" dirty="0"/>
          </a:p>
        </p:txBody>
      </p:sp>
      <p:sp>
        <p:nvSpPr>
          <p:cNvPr id="8" name="Rectangle 7">
            <a:extLst>
              <a:ext uri="{FF2B5EF4-FFF2-40B4-BE49-F238E27FC236}">
                <a16:creationId xmlns:a16="http://schemas.microsoft.com/office/drawing/2014/main" id="{7A5DDF24-5277-4C68-ABD2-52E225AAC8E3}"/>
              </a:ext>
            </a:extLst>
          </p:cNvPr>
          <p:cNvSpPr/>
          <p:nvPr/>
        </p:nvSpPr>
        <p:spPr>
          <a:xfrm>
            <a:off x="899592" y="2361676"/>
            <a:ext cx="5886400" cy="369332"/>
          </a:xfrm>
          <a:prstGeom prst="rect">
            <a:avLst/>
          </a:prstGeom>
        </p:spPr>
        <p:txBody>
          <a:bodyPr wrap="square">
            <a:spAutoFit/>
          </a:bodyPr>
          <a:lstStyle/>
          <a:p>
            <a:r>
              <a:rPr lang="fr-CA" dirty="0">
                <a:latin typeface="Arial" panose="020B0604020202020204" pitchFamily="34" charset="0"/>
                <a:ea typeface="Calibri" panose="020F0502020204030204" pitchFamily="34" charset="0"/>
              </a:rPr>
              <a:t>Acquisition de signalisation routière (TP-SI-2018-267)</a:t>
            </a:r>
            <a:endParaRPr lang="fr-CA" dirty="0"/>
          </a:p>
        </p:txBody>
      </p:sp>
      <p:sp>
        <p:nvSpPr>
          <p:cNvPr id="9" name="Rectangle 8">
            <a:extLst>
              <a:ext uri="{FF2B5EF4-FFF2-40B4-BE49-F238E27FC236}">
                <a16:creationId xmlns:a16="http://schemas.microsoft.com/office/drawing/2014/main" id="{3B868DC9-C2EC-4358-90DD-F754AC7B46A5}"/>
              </a:ext>
            </a:extLst>
          </p:cNvPr>
          <p:cNvSpPr/>
          <p:nvPr/>
        </p:nvSpPr>
        <p:spPr>
          <a:xfrm>
            <a:off x="899592" y="2832703"/>
            <a:ext cx="5886400" cy="369332"/>
          </a:xfrm>
          <a:prstGeom prst="rect">
            <a:avLst/>
          </a:prstGeom>
        </p:spPr>
        <p:txBody>
          <a:bodyPr wrap="square">
            <a:spAutoFit/>
          </a:bodyPr>
          <a:lstStyle/>
          <a:p>
            <a:r>
              <a:rPr lang="fr-CA" dirty="0">
                <a:latin typeface="Arial" panose="020B0604020202020204" pitchFamily="34" charset="0"/>
                <a:ea typeface="Calibri" panose="020F0502020204030204" pitchFamily="34" charset="0"/>
              </a:rPr>
              <a:t>Fourniture et transport de pierre (TP-SP-2018-268)</a:t>
            </a:r>
            <a:endParaRPr lang="fr-CA" dirty="0"/>
          </a:p>
        </p:txBody>
      </p:sp>
      <p:sp>
        <p:nvSpPr>
          <p:cNvPr id="10" name="Rectangle 9">
            <a:extLst>
              <a:ext uri="{FF2B5EF4-FFF2-40B4-BE49-F238E27FC236}">
                <a16:creationId xmlns:a16="http://schemas.microsoft.com/office/drawing/2014/main" id="{81F26D54-FDC0-4612-8AD4-AB175C946734}"/>
              </a:ext>
            </a:extLst>
          </p:cNvPr>
          <p:cNvSpPr/>
          <p:nvPr/>
        </p:nvSpPr>
        <p:spPr>
          <a:xfrm>
            <a:off x="870992" y="3303730"/>
            <a:ext cx="7805464" cy="369332"/>
          </a:xfrm>
          <a:prstGeom prst="rect">
            <a:avLst/>
          </a:prstGeom>
        </p:spPr>
        <p:txBody>
          <a:bodyPr wrap="square">
            <a:spAutoFit/>
          </a:bodyPr>
          <a:lstStyle/>
          <a:p>
            <a:r>
              <a:rPr lang="fr-CA" dirty="0">
                <a:latin typeface="Arial" panose="020B0604020202020204" pitchFamily="34" charset="0"/>
                <a:ea typeface="Calibri" panose="020F0502020204030204" pitchFamily="34" charset="0"/>
              </a:rPr>
              <a:t>Lignage et marquage de rues et de pistes cyclables (TP-SI-2018-269)</a:t>
            </a:r>
            <a:endParaRPr lang="fr-CA" dirty="0"/>
          </a:p>
        </p:txBody>
      </p:sp>
      <p:sp>
        <p:nvSpPr>
          <p:cNvPr id="11" name="Rectangle 10">
            <a:extLst>
              <a:ext uri="{FF2B5EF4-FFF2-40B4-BE49-F238E27FC236}">
                <a16:creationId xmlns:a16="http://schemas.microsoft.com/office/drawing/2014/main" id="{0590D794-D6EB-4B2F-BB4E-79EC9F1D7778}"/>
              </a:ext>
            </a:extLst>
          </p:cNvPr>
          <p:cNvSpPr/>
          <p:nvPr/>
        </p:nvSpPr>
        <p:spPr>
          <a:xfrm>
            <a:off x="899592" y="3774757"/>
            <a:ext cx="7272808" cy="369332"/>
          </a:xfrm>
          <a:prstGeom prst="rect">
            <a:avLst/>
          </a:prstGeom>
        </p:spPr>
        <p:txBody>
          <a:bodyPr wrap="square">
            <a:spAutoFit/>
          </a:bodyPr>
          <a:lstStyle/>
          <a:p>
            <a:r>
              <a:rPr lang="fr-CA" dirty="0">
                <a:latin typeface="Arial" panose="020B0604020202020204" pitchFamily="34" charset="0"/>
                <a:ea typeface="Calibri" panose="020F0502020204030204" pitchFamily="34" charset="0"/>
              </a:rPr>
              <a:t>Pavage de courtes sections de rues (TP-SI-2018-270)</a:t>
            </a:r>
            <a:endParaRPr lang="fr-CA" dirty="0"/>
          </a:p>
        </p:txBody>
      </p:sp>
      <p:sp>
        <p:nvSpPr>
          <p:cNvPr id="12" name="Rectangle 11">
            <a:extLst>
              <a:ext uri="{FF2B5EF4-FFF2-40B4-BE49-F238E27FC236}">
                <a16:creationId xmlns:a16="http://schemas.microsoft.com/office/drawing/2014/main" id="{41D6FAB6-6E93-496C-BBE5-410CDA31B1AA}"/>
              </a:ext>
            </a:extLst>
          </p:cNvPr>
          <p:cNvSpPr/>
          <p:nvPr/>
        </p:nvSpPr>
        <p:spPr>
          <a:xfrm>
            <a:off x="881946" y="4245784"/>
            <a:ext cx="6786398" cy="646331"/>
          </a:xfrm>
          <a:prstGeom prst="rect">
            <a:avLst/>
          </a:prstGeom>
        </p:spPr>
        <p:txBody>
          <a:bodyPr wrap="square">
            <a:spAutoFit/>
          </a:bodyPr>
          <a:lstStyle/>
          <a:p>
            <a:r>
              <a:rPr lang="fr-CA" dirty="0">
                <a:latin typeface="Arial" panose="020B0604020202020204" pitchFamily="34" charset="0"/>
                <a:ea typeface="Calibri" panose="020F0502020204030204" pitchFamily="34" charset="0"/>
              </a:rPr>
              <a:t>Acquisition d'un camion 10 roues équipé d'une benne basculante (TP-SP-2018-276)</a:t>
            </a:r>
            <a:endParaRPr lang="fr-CA" dirty="0"/>
          </a:p>
        </p:txBody>
      </p:sp>
    </p:spTree>
    <p:extLst>
      <p:ext uri="{BB962C8B-B14F-4D97-AF65-F5344CB8AC3E}">
        <p14:creationId xmlns:p14="http://schemas.microsoft.com/office/powerpoint/2010/main" val="268083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23728" y="1131590"/>
            <a:ext cx="5958408" cy="2585323"/>
          </a:xfrm>
          <a:prstGeom prst="rect">
            <a:avLst/>
          </a:prstGeom>
        </p:spPr>
        <p:txBody>
          <a:bodyPr wrap="square">
            <a:spAutoFit/>
          </a:bodyPr>
          <a:lstStyle/>
          <a:p>
            <a:r>
              <a:rPr lang="en-CA" sz="5400" b="1" dirty="0">
                <a:latin typeface="Arial" panose="020B0604020202020204" pitchFamily="34" charset="0"/>
                <a:cs typeface="Arial" panose="020B0604020202020204" pitchFamily="34" charset="0"/>
              </a:rPr>
              <a:t>Service</a:t>
            </a:r>
          </a:p>
          <a:p>
            <a:r>
              <a:rPr lang="en-CA" sz="5400" b="1" dirty="0">
                <a:latin typeface="Arial" panose="020B0604020202020204" pitchFamily="34" charset="0"/>
                <a:cs typeface="Arial" panose="020B0604020202020204" pitchFamily="34" charset="0"/>
              </a:rPr>
              <a:t>de </a:t>
            </a:r>
            <a:r>
              <a:rPr lang="en-CA" sz="5400" b="1" dirty="0" err="1">
                <a:latin typeface="Arial" panose="020B0604020202020204" pitchFamily="34" charset="0"/>
                <a:cs typeface="Arial" panose="020B0604020202020204" pitchFamily="34" charset="0"/>
              </a:rPr>
              <a:t>sécurité</a:t>
            </a:r>
            <a:endParaRPr lang="en-CA" sz="5400" b="1" dirty="0">
              <a:latin typeface="Arial" panose="020B0604020202020204" pitchFamily="34" charset="0"/>
              <a:cs typeface="Arial" panose="020B0604020202020204" pitchFamily="34" charset="0"/>
            </a:endParaRPr>
          </a:p>
          <a:p>
            <a:r>
              <a:rPr lang="en-CA" sz="5400" b="1" dirty="0" err="1">
                <a:latin typeface="Arial" panose="020B0604020202020204" pitchFamily="34" charset="0"/>
                <a:cs typeface="Arial" panose="020B0604020202020204" pitchFamily="34" charset="0"/>
              </a:rPr>
              <a:t>incendie</a:t>
            </a:r>
            <a:endParaRPr lang="fr-CA" sz="5400" dirty="0">
              <a:latin typeface="Arial" panose="020B0604020202020204" pitchFamily="34" charset="0"/>
              <a:cs typeface="Arial" panose="020B0604020202020204" pitchFamily="34" charset="0"/>
            </a:endParaRPr>
          </a:p>
        </p:txBody>
      </p:sp>
      <p:sp>
        <p:nvSpPr>
          <p:cNvPr id="5" name="ZoneTexte 4"/>
          <p:cNvSpPr txBox="1"/>
          <p:nvPr/>
        </p:nvSpPr>
        <p:spPr>
          <a:xfrm>
            <a:off x="482541" y="1491630"/>
            <a:ext cx="1872208" cy="1569660"/>
          </a:xfrm>
          <a:prstGeom prst="rect">
            <a:avLst/>
          </a:prstGeom>
          <a:noFill/>
        </p:spPr>
        <p:txBody>
          <a:bodyPr wrap="square" rtlCol="0">
            <a:spAutoFit/>
          </a:bodyPr>
          <a:lstStyle/>
          <a:p>
            <a:r>
              <a:rPr lang="fr-CA" sz="9600" b="1" dirty="0">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7331450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5.1</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467543" y="1960692"/>
            <a:ext cx="8136903" cy="284330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633408" y="20760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solidFill>
                  <a:schemeClr val="tx1"/>
                </a:solidFill>
              </a:rPr>
              <a:t>Modification de l'organigramme du Service de sécurité incendie</a:t>
            </a:r>
          </a:p>
        </p:txBody>
      </p:sp>
    </p:spTree>
    <p:extLst>
      <p:ext uri="{BB962C8B-B14F-4D97-AF65-F5344CB8AC3E}">
        <p14:creationId xmlns:p14="http://schemas.microsoft.com/office/powerpoint/2010/main" val="32467634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F93098-37D6-422D-8995-9307D284DD10}"/>
              </a:ext>
            </a:extLst>
          </p:cNvPr>
          <p:cNvSpPr>
            <a:spLocks noGrp="1"/>
          </p:cNvSpPr>
          <p:nvPr>
            <p:ph type="title"/>
          </p:nvPr>
        </p:nvSpPr>
        <p:spPr/>
        <p:txBody>
          <a:bodyPr/>
          <a:lstStyle/>
          <a:p>
            <a:endParaRPr lang="fr-CA"/>
          </a:p>
        </p:txBody>
      </p:sp>
      <p:sp>
        <p:nvSpPr>
          <p:cNvPr id="3" name="Espace réservé du contenu 2">
            <a:extLst>
              <a:ext uri="{FF2B5EF4-FFF2-40B4-BE49-F238E27FC236}">
                <a16:creationId xmlns:a16="http://schemas.microsoft.com/office/drawing/2014/main" id="{082F1842-0F56-4D5F-AC90-6F8CFD37509E}"/>
              </a:ext>
            </a:extLst>
          </p:cNvPr>
          <p:cNvSpPr>
            <a:spLocks noGrp="1"/>
          </p:cNvSpPr>
          <p:nvPr>
            <p:ph idx="1"/>
          </p:nvPr>
        </p:nvSpPr>
        <p:spPr/>
        <p:txBody>
          <a:bodyPr/>
          <a:lstStyle/>
          <a:p>
            <a:endParaRPr lang="fr-CA"/>
          </a:p>
        </p:txBody>
      </p:sp>
      <p:graphicFrame>
        <p:nvGraphicFramePr>
          <p:cNvPr id="4" name="Diagramme 3">
            <a:extLst>
              <a:ext uri="{FF2B5EF4-FFF2-40B4-BE49-F238E27FC236}">
                <a16:creationId xmlns:a16="http://schemas.microsoft.com/office/drawing/2014/main" id="{14DF681C-8F47-402B-9B02-58B2DCCF307C}"/>
              </a:ext>
            </a:extLst>
          </p:cNvPr>
          <p:cNvGraphicFramePr/>
          <p:nvPr>
            <p:extLst>
              <p:ext uri="{D42A27DB-BD31-4B8C-83A1-F6EECF244321}">
                <p14:modId xmlns:p14="http://schemas.microsoft.com/office/powerpoint/2010/main" val="1452006549"/>
              </p:ext>
            </p:extLst>
          </p:nvPr>
        </p:nvGraphicFramePr>
        <p:xfrm>
          <a:off x="179512" y="548877"/>
          <a:ext cx="8461176" cy="59477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571909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5.2</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467543" y="1960692"/>
            <a:ext cx="8136903" cy="284330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633408" y="20760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Autorisation de procéder à la création d'un poste de chef aux opérations, poste cadre de 12 heures par semaine, pour le Service de sécurité incendie</a:t>
            </a:r>
          </a:p>
        </p:txBody>
      </p:sp>
    </p:spTree>
    <p:extLst>
      <p:ext uri="{BB962C8B-B14F-4D97-AF65-F5344CB8AC3E}">
        <p14:creationId xmlns:p14="http://schemas.microsoft.com/office/powerpoint/2010/main" val="188240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2.5</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6" name="Sous-titre 9"/>
          <p:cNvSpPr txBox="1">
            <a:spLocks/>
          </p:cNvSpPr>
          <p:nvPr/>
        </p:nvSpPr>
        <p:spPr>
          <a:xfrm>
            <a:off x="633408" y="20760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Dépôt du rapport des dépenses et des paiements autorisés pour la période du 1</a:t>
            </a:r>
            <a:r>
              <a:rPr lang="fr-CA" baseline="30000" dirty="0"/>
              <a:t>er</a:t>
            </a:r>
            <a:r>
              <a:rPr lang="fr-CA" dirty="0"/>
              <a:t> au 31 janvier 2018	</a:t>
            </a:r>
          </a:p>
        </p:txBody>
      </p:sp>
    </p:spTree>
    <p:extLst>
      <p:ext uri="{BB962C8B-B14F-4D97-AF65-F5344CB8AC3E}">
        <p14:creationId xmlns:p14="http://schemas.microsoft.com/office/powerpoint/2010/main" val="5895375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5.3</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467543" y="1960692"/>
            <a:ext cx="8136903" cy="284330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633408" y="20760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Autorisation à la MRC de présenter une demande d'aide financière relativement à l'aménagement d'un véhicule de décontamination et de réhabilitation sur les lieux d'intervention incendie</a:t>
            </a:r>
          </a:p>
        </p:txBody>
      </p:sp>
    </p:spTree>
    <p:extLst>
      <p:ext uri="{BB962C8B-B14F-4D97-AF65-F5344CB8AC3E}">
        <p14:creationId xmlns:p14="http://schemas.microsoft.com/office/powerpoint/2010/main" val="5966132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5.4</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467543" y="1960692"/>
            <a:ext cx="8136903" cy="284330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633408" y="20760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Mandat à l'Union des municipalités du Québec - appel d'offres pour l'achat de produits utilisés en sécurité incendie</a:t>
            </a:r>
          </a:p>
        </p:txBody>
      </p:sp>
    </p:spTree>
    <p:extLst>
      <p:ext uri="{BB962C8B-B14F-4D97-AF65-F5344CB8AC3E}">
        <p14:creationId xmlns:p14="http://schemas.microsoft.com/office/powerpoint/2010/main" val="10424446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5.5</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467543" y="1960692"/>
            <a:ext cx="8136903" cy="284330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633408" y="20760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solidFill>
                  <a:schemeClr val="tx1"/>
                </a:solidFill>
              </a:rPr>
              <a:t>Octroi de contrat </a:t>
            </a:r>
            <a:r>
              <a:rPr lang="fr-CA" dirty="0">
                <a:solidFill>
                  <a:schemeClr val="tx1"/>
                </a:solidFill>
                <a:latin typeface="Century Gothic" panose="020B0502020202020204" pitchFamily="34" charset="0"/>
              </a:rPr>
              <a:t>–</a:t>
            </a:r>
            <a:r>
              <a:rPr lang="fr-CA" dirty="0">
                <a:solidFill>
                  <a:schemeClr val="tx1"/>
                </a:solidFill>
              </a:rPr>
              <a:t> achat de 6 habits de combat</a:t>
            </a:r>
          </a:p>
        </p:txBody>
      </p:sp>
      <p:graphicFrame>
        <p:nvGraphicFramePr>
          <p:cNvPr id="10" name="Tableau 9">
            <a:extLst>
              <a:ext uri="{FF2B5EF4-FFF2-40B4-BE49-F238E27FC236}">
                <a16:creationId xmlns:a16="http://schemas.microsoft.com/office/drawing/2014/main" id="{C1C5270D-DEDC-4BE9-897E-2529DA566F28}"/>
              </a:ext>
            </a:extLst>
          </p:cNvPr>
          <p:cNvGraphicFramePr>
            <a:graphicFrameLocks noGrp="1"/>
          </p:cNvGraphicFramePr>
          <p:nvPr>
            <p:extLst>
              <p:ext uri="{D42A27DB-BD31-4B8C-83A1-F6EECF244321}">
                <p14:modId xmlns:p14="http://schemas.microsoft.com/office/powerpoint/2010/main" val="3342346566"/>
              </p:ext>
            </p:extLst>
          </p:nvPr>
        </p:nvGraphicFramePr>
        <p:xfrm>
          <a:off x="1617972" y="3431258"/>
          <a:ext cx="4674139" cy="1156716"/>
        </p:xfrm>
        <a:graphic>
          <a:graphicData uri="http://schemas.openxmlformats.org/drawingml/2006/table">
            <a:tbl>
              <a:tblPr firstRow="1" firstCol="1" bandRow="1">
                <a:tableStyleId>{5C22544A-7EE6-4342-B048-85BDC9FD1C3A}</a:tableStyleId>
              </a:tblPr>
              <a:tblGrid>
                <a:gridCol w="3285696">
                  <a:extLst>
                    <a:ext uri="{9D8B030D-6E8A-4147-A177-3AD203B41FA5}">
                      <a16:colId xmlns:a16="http://schemas.microsoft.com/office/drawing/2014/main" val="1213450397"/>
                    </a:ext>
                  </a:extLst>
                </a:gridCol>
                <a:gridCol w="1388443">
                  <a:extLst>
                    <a:ext uri="{9D8B030D-6E8A-4147-A177-3AD203B41FA5}">
                      <a16:colId xmlns:a16="http://schemas.microsoft.com/office/drawing/2014/main" val="2900465091"/>
                    </a:ext>
                  </a:extLst>
                </a:gridCol>
              </a:tblGrid>
              <a:tr h="0">
                <a:tc>
                  <a:txBody>
                    <a:bodyPr/>
                    <a:lstStyle/>
                    <a:p>
                      <a:pPr algn="ctr">
                        <a:lnSpc>
                          <a:spcPct val="115000"/>
                        </a:lnSpc>
                        <a:spcAft>
                          <a:spcPts val="0"/>
                        </a:spcAft>
                      </a:pPr>
                      <a:r>
                        <a:rPr lang="fr-CA" sz="1600" dirty="0">
                          <a:effectLst/>
                        </a:rPr>
                        <a:t>ENTREPRISE</a:t>
                      </a:r>
                      <a:endParaRPr lang="fr-CA" sz="1600" dirty="0">
                        <a:effectLst/>
                        <a:latin typeface="Arial" panose="020B0604020202020204" pitchFamily="34" charset="0"/>
                        <a:ea typeface="Calibri" panose="020F0502020204030204" pitchFamily="34" charset="0"/>
                      </a:endParaRPr>
                    </a:p>
                  </a:txBody>
                  <a:tcPr marL="68580" marR="68580" marT="0" marB="0" anchor="ctr"/>
                </a:tc>
                <a:tc>
                  <a:txBody>
                    <a:bodyPr/>
                    <a:lstStyle/>
                    <a:p>
                      <a:pPr algn="ctr">
                        <a:lnSpc>
                          <a:spcPct val="115000"/>
                        </a:lnSpc>
                        <a:spcAft>
                          <a:spcPts val="0"/>
                        </a:spcAft>
                      </a:pPr>
                      <a:r>
                        <a:rPr lang="fr-CA" sz="1600">
                          <a:effectLst/>
                        </a:rPr>
                        <a:t>PRIX</a:t>
                      </a:r>
                    </a:p>
                    <a:p>
                      <a:pPr algn="ctr">
                        <a:lnSpc>
                          <a:spcPct val="115000"/>
                        </a:lnSpc>
                        <a:spcAft>
                          <a:spcPts val="0"/>
                        </a:spcAft>
                      </a:pPr>
                      <a:r>
                        <a:rPr lang="fr-CA" sz="1600">
                          <a:effectLst/>
                        </a:rPr>
                        <a:t>(excluant les taxes)</a:t>
                      </a:r>
                      <a:endParaRPr lang="fr-CA" sz="1600">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811737683"/>
                  </a:ext>
                </a:extLst>
              </a:tr>
              <a:tr h="0">
                <a:tc>
                  <a:txBody>
                    <a:bodyPr/>
                    <a:lstStyle/>
                    <a:p>
                      <a:pPr algn="ctr">
                        <a:lnSpc>
                          <a:spcPct val="115000"/>
                        </a:lnSpc>
                        <a:spcAft>
                          <a:spcPts val="0"/>
                        </a:spcAft>
                      </a:pPr>
                      <a:r>
                        <a:rPr lang="fr-CA" sz="1800" b="1" kern="1200" dirty="0">
                          <a:solidFill>
                            <a:schemeClr val="lt1"/>
                          </a:solidFill>
                          <a:effectLst/>
                          <a:latin typeface="+mn-lt"/>
                          <a:ea typeface="+mn-ea"/>
                          <a:cs typeface="+mn-cs"/>
                        </a:rPr>
                        <a:t>L'Arsenal</a:t>
                      </a:r>
                      <a:endParaRPr lang="fr-CA" sz="1600" dirty="0">
                        <a:effectLst/>
                        <a:latin typeface="Arial" panose="020B0604020202020204" pitchFamily="34" charset="0"/>
                        <a:ea typeface="Calibri" panose="020F0502020204030204" pitchFamily="34" charset="0"/>
                      </a:endParaRPr>
                    </a:p>
                  </a:txBody>
                  <a:tcPr marL="68580" marR="68580" marT="0" marB="0"/>
                </a:tc>
                <a:tc>
                  <a:txBody>
                    <a:bodyPr/>
                    <a:lstStyle/>
                    <a:p>
                      <a:pPr algn="r">
                        <a:lnSpc>
                          <a:spcPct val="115000"/>
                        </a:lnSpc>
                        <a:spcAft>
                          <a:spcPts val="0"/>
                        </a:spcAft>
                      </a:pPr>
                      <a:r>
                        <a:rPr lang="fr-CA" sz="1800" kern="1200" dirty="0">
                          <a:solidFill>
                            <a:schemeClr val="dk1"/>
                          </a:solidFill>
                          <a:effectLst/>
                          <a:latin typeface="+mn-lt"/>
                          <a:ea typeface="+mn-ea"/>
                          <a:cs typeface="+mn-cs"/>
                        </a:rPr>
                        <a:t>12 120 $</a:t>
                      </a:r>
                      <a:endParaRPr lang="fr-CA" sz="1600" dirty="0">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350885761"/>
                  </a:ext>
                </a:extLst>
              </a:tr>
            </a:tbl>
          </a:graphicData>
        </a:graphic>
      </p:graphicFrame>
    </p:spTree>
    <p:extLst>
      <p:ext uri="{BB962C8B-B14F-4D97-AF65-F5344CB8AC3E}">
        <p14:creationId xmlns:p14="http://schemas.microsoft.com/office/powerpoint/2010/main" val="110583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67544" y="1635646"/>
            <a:ext cx="81369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649796" y="411510"/>
            <a:ext cx="7772400" cy="1102519"/>
          </a:xfrm>
        </p:spPr>
        <p:txBody>
          <a:bodyPr/>
          <a:lstStyle/>
          <a:p>
            <a:r>
              <a:rPr lang="en-CA" b="1" dirty="0">
                <a:latin typeface="Arial" panose="020B0604020202020204" pitchFamily="34" charset="0"/>
                <a:cs typeface="Arial" panose="020B0604020202020204" pitchFamily="34" charset="0"/>
              </a:rPr>
              <a:t>5.6</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9236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6" name="Sous-titre 9"/>
          <p:cNvSpPr txBox="1">
            <a:spLocks/>
          </p:cNvSpPr>
          <p:nvPr/>
        </p:nvSpPr>
        <p:spPr>
          <a:xfrm>
            <a:off x="467543" y="1960692"/>
            <a:ext cx="8136903" cy="284330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fr-CA" dirty="0">
              <a:latin typeface="Arial" panose="020B0604020202020204" pitchFamily="34" charset="0"/>
              <a:cs typeface="Arial" panose="020B0604020202020204" pitchFamily="34" charset="0"/>
            </a:endParaRPr>
          </a:p>
        </p:txBody>
      </p:sp>
      <p:sp>
        <p:nvSpPr>
          <p:cNvPr id="7" name="Sous-titre 9"/>
          <p:cNvSpPr txBox="1">
            <a:spLocks/>
          </p:cNvSpPr>
          <p:nvPr/>
        </p:nvSpPr>
        <p:spPr>
          <a:xfrm>
            <a:off x="633408" y="207607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Autorisation d'entreprendre le processus d'appel d'offres relativement à l'acquisition d'un camion autopompe (INC-SP-2018-274)</a:t>
            </a:r>
          </a:p>
        </p:txBody>
      </p:sp>
    </p:spTree>
    <p:extLst>
      <p:ext uri="{BB962C8B-B14F-4D97-AF65-F5344CB8AC3E}">
        <p14:creationId xmlns:p14="http://schemas.microsoft.com/office/powerpoint/2010/main" val="338346183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62C010-2001-4DA8-BCD4-3D312D9071B2}"/>
              </a:ext>
            </a:extLst>
          </p:cNvPr>
          <p:cNvSpPr>
            <a:spLocks noGrp="1"/>
          </p:cNvSpPr>
          <p:nvPr>
            <p:ph type="title"/>
          </p:nvPr>
        </p:nvSpPr>
        <p:spPr/>
        <p:txBody>
          <a:bodyPr/>
          <a:lstStyle/>
          <a:p>
            <a:endParaRPr lang="fr-CA"/>
          </a:p>
        </p:txBody>
      </p:sp>
      <p:sp>
        <p:nvSpPr>
          <p:cNvPr id="3" name="Espace réservé du contenu 2">
            <a:extLst>
              <a:ext uri="{FF2B5EF4-FFF2-40B4-BE49-F238E27FC236}">
                <a16:creationId xmlns:a16="http://schemas.microsoft.com/office/drawing/2014/main" id="{3BA863C8-20AE-4828-8B9E-D3A00D4466B8}"/>
              </a:ext>
            </a:extLst>
          </p:cNvPr>
          <p:cNvSpPr>
            <a:spLocks noGrp="1"/>
          </p:cNvSpPr>
          <p:nvPr>
            <p:ph idx="1"/>
          </p:nvPr>
        </p:nvSpPr>
        <p:spPr/>
        <p:txBody>
          <a:bodyPr/>
          <a:lstStyle/>
          <a:p>
            <a:endParaRPr lang="fr-CA"/>
          </a:p>
        </p:txBody>
      </p:sp>
      <p:pic>
        <p:nvPicPr>
          <p:cNvPr id="4" name="Image 3">
            <a:extLst>
              <a:ext uri="{FF2B5EF4-FFF2-40B4-BE49-F238E27FC236}">
                <a16:creationId xmlns:a16="http://schemas.microsoft.com/office/drawing/2014/main" id="{FB505C64-9CFB-4C7B-959A-98C00FE02E03}"/>
              </a:ext>
            </a:extLst>
          </p:cNvPr>
          <p:cNvPicPr>
            <a:picLocks noChangeAspect="1"/>
          </p:cNvPicPr>
          <p:nvPr/>
        </p:nvPicPr>
        <p:blipFill>
          <a:blip r:embed="rId2"/>
          <a:stretch>
            <a:fillRect/>
          </a:stretch>
        </p:blipFill>
        <p:spPr>
          <a:xfrm>
            <a:off x="12624" y="0"/>
            <a:ext cx="9177910" cy="5929927"/>
          </a:xfrm>
          <a:prstGeom prst="rect">
            <a:avLst/>
          </a:prstGeom>
        </p:spPr>
      </p:pic>
      <p:sp>
        <p:nvSpPr>
          <p:cNvPr id="5" name="ZoneTexte 4">
            <a:extLst>
              <a:ext uri="{FF2B5EF4-FFF2-40B4-BE49-F238E27FC236}">
                <a16:creationId xmlns:a16="http://schemas.microsoft.com/office/drawing/2014/main" id="{039A0D4F-6E34-4387-A476-DB540C8B8C45}"/>
              </a:ext>
            </a:extLst>
          </p:cNvPr>
          <p:cNvSpPr txBox="1"/>
          <p:nvPr/>
        </p:nvSpPr>
        <p:spPr>
          <a:xfrm>
            <a:off x="3131840" y="2139702"/>
            <a:ext cx="4752528" cy="1200329"/>
          </a:xfrm>
          <a:prstGeom prst="rect">
            <a:avLst/>
          </a:prstGeom>
          <a:noFill/>
        </p:spPr>
        <p:txBody>
          <a:bodyPr wrap="square" rtlCol="0">
            <a:spAutoFit/>
          </a:bodyPr>
          <a:lstStyle/>
          <a:p>
            <a:r>
              <a:rPr lang="fr-CA" sz="7200" dirty="0">
                <a:solidFill>
                  <a:schemeClr val="bg1"/>
                </a:solidFill>
                <a:effectLst>
                  <a:outerShdw blurRad="38100" dist="38100" dir="2700000" algn="tl">
                    <a:srgbClr val="000000">
                      <a:alpha val="43137"/>
                    </a:srgbClr>
                  </a:outerShdw>
                </a:effectLst>
              </a:rPr>
              <a:t>Extrait</a:t>
            </a:r>
          </a:p>
        </p:txBody>
      </p:sp>
    </p:spTree>
    <p:extLst>
      <p:ext uri="{BB962C8B-B14F-4D97-AF65-F5344CB8AC3E}">
        <p14:creationId xmlns:p14="http://schemas.microsoft.com/office/powerpoint/2010/main" val="8122308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ous-titre 9"/>
          <p:cNvSpPr>
            <a:spLocks noGrp="1"/>
          </p:cNvSpPr>
          <p:nvPr>
            <p:ph type="subTitle" idx="1"/>
          </p:nvPr>
        </p:nvSpPr>
        <p:spPr/>
        <p:txBody>
          <a:bodyPr/>
          <a:lstStyle/>
          <a:p>
            <a:endParaRPr lang="fr-CA"/>
          </a:p>
        </p:txBody>
      </p:sp>
      <p:sp>
        <p:nvSpPr>
          <p:cNvPr id="3" name="Rectangle 2"/>
          <p:cNvSpPr/>
          <p:nvPr/>
        </p:nvSpPr>
        <p:spPr>
          <a:xfrm>
            <a:off x="2123728" y="1131590"/>
            <a:ext cx="5958408" cy="2585323"/>
          </a:xfrm>
          <a:prstGeom prst="rect">
            <a:avLst/>
          </a:prstGeom>
        </p:spPr>
        <p:txBody>
          <a:bodyPr wrap="square">
            <a:spAutoFit/>
          </a:bodyPr>
          <a:lstStyle/>
          <a:p>
            <a:r>
              <a:rPr lang="en-CA" sz="5400" b="1" dirty="0">
                <a:latin typeface="Arial" panose="020B0604020202020204" pitchFamily="34" charset="0"/>
                <a:cs typeface="Arial" panose="020B0604020202020204" pitchFamily="34" charset="0"/>
              </a:rPr>
              <a:t>Service</a:t>
            </a:r>
          </a:p>
          <a:p>
            <a:r>
              <a:rPr lang="en-CA" sz="5400" b="1" dirty="0">
                <a:latin typeface="Arial" panose="020B0604020202020204" pitchFamily="34" charset="0"/>
                <a:cs typeface="Arial" panose="020B0604020202020204" pitchFamily="34" charset="0"/>
              </a:rPr>
              <a:t>des sports</a:t>
            </a:r>
          </a:p>
          <a:p>
            <a:r>
              <a:rPr lang="en-CA" sz="5400" b="1" dirty="0">
                <a:latin typeface="Arial" panose="020B0604020202020204" pitchFamily="34" charset="0"/>
                <a:cs typeface="Arial" panose="020B0604020202020204" pitchFamily="34" charset="0"/>
              </a:rPr>
              <a:t>et des </a:t>
            </a:r>
            <a:r>
              <a:rPr lang="en-CA" sz="5400" b="1" dirty="0" err="1">
                <a:latin typeface="Arial" panose="020B0604020202020204" pitchFamily="34" charset="0"/>
                <a:cs typeface="Arial" panose="020B0604020202020204" pitchFamily="34" charset="0"/>
              </a:rPr>
              <a:t>loisirs</a:t>
            </a:r>
            <a:endParaRPr lang="fr-CA" sz="5400" dirty="0">
              <a:latin typeface="Arial" panose="020B0604020202020204" pitchFamily="34" charset="0"/>
              <a:cs typeface="Arial" panose="020B0604020202020204" pitchFamily="34" charset="0"/>
            </a:endParaRPr>
          </a:p>
        </p:txBody>
      </p:sp>
      <p:sp>
        <p:nvSpPr>
          <p:cNvPr id="5" name="ZoneTexte 4"/>
          <p:cNvSpPr txBox="1"/>
          <p:nvPr/>
        </p:nvSpPr>
        <p:spPr>
          <a:xfrm>
            <a:off x="482541" y="1491630"/>
            <a:ext cx="1872208" cy="1569660"/>
          </a:xfrm>
          <a:prstGeom prst="rect">
            <a:avLst/>
          </a:prstGeom>
          <a:noFill/>
        </p:spPr>
        <p:txBody>
          <a:bodyPr wrap="square" rtlCol="0">
            <a:spAutoFit/>
          </a:bodyPr>
          <a:lstStyle/>
          <a:p>
            <a:r>
              <a:rPr lang="fr-CA" sz="9600" b="1" dirty="0">
                <a:latin typeface="Arial" panose="020B0604020202020204" pitchFamily="34" charset="0"/>
                <a:cs typeface="Arial" panose="020B0604020202020204" pitchFamily="34" charset="0"/>
              </a:rPr>
              <a:t>6.</a:t>
            </a:r>
          </a:p>
        </p:txBody>
      </p:sp>
    </p:spTree>
    <p:extLst>
      <p:ext uri="{BB962C8B-B14F-4D97-AF65-F5344CB8AC3E}">
        <p14:creationId xmlns:p14="http://schemas.microsoft.com/office/powerpoint/2010/main" val="18960888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a:cxnSpLocks/>
          </p:cNvCxnSpPr>
          <p:nvPr/>
        </p:nvCxnSpPr>
        <p:spPr>
          <a:xfrm>
            <a:off x="235944" y="1635646"/>
            <a:ext cx="866973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438075" y="411510"/>
            <a:ext cx="8398824" cy="1102519"/>
          </a:xfrm>
        </p:spPr>
        <p:txBody>
          <a:bodyPr/>
          <a:lstStyle/>
          <a:p>
            <a:r>
              <a:rPr lang="en-CA" b="1" dirty="0">
                <a:latin typeface="Arial" panose="020B0604020202020204" pitchFamily="34" charset="0"/>
                <a:cs typeface="Arial" panose="020B0604020202020204" pitchFamily="34" charset="0"/>
              </a:rPr>
              <a:t>6.1</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481008" y="1563638"/>
            <a:ext cx="8123439"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7" name="Sous-titre 9"/>
          <p:cNvSpPr txBox="1">
            <a:spLocks/>
          </p:cNvSpPr>
          <p:nvPr/>
        </p:nvSpPr>
        <p:spPr>
          <a:xfrm>
            <a:off x="251520" y="1707654"/>
            <a:ext cx="8640960" cy="316835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Embauche de 3 intervenants à la Maison des jeunes</a:t>
            </a:r>
          </a:p>
        </p:txBody>
      </p:sp>
    </p:spTree>
    <p:extLst>
      <p:ext uri="{BB962C8B-B14F-4D97-AF65-F5344CB8AC3E}">
        <p14:creationId xmlns:p14="http://schemas.microsoft.com/office/powerpoint/2010/main" val="18272508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a:cxnSpLocks/>
          </p:cNvCxnSpPr>
          <p:nvPr/>
        </p:nvCxnSpPr>
        <p:spPr>
          <a:xfrm>
            <a:off x="683568" y="1635646"/>
            <a:ext cx="79928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438075" y="411510"/>
            <a:ext cx="8398824" cy="1102519"/>
          </a:xfrm>
        </p:spPr>
        <p:txBody>
          <a:bodyPr/>
          <a:lstStyle/>
          <a:p>
            <a:r>
              <a:rPr lang="en-CA" b="1" dirty="0">
                <a:latin typeface="Arial" panose="020B0604020202020204" pitchFamily="34" charset="0"/>
                <a:cs typeface="Arial" panose="020B0604020202020204" pitchFamily="34" charset="0"/>
              </a:rPr>
              <a:t>6.2</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819485" y="1563638"/>
            <a:ext cx="7514180"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7" name="Sous-titre 9"/>
          <p:cNvSpPr txBox="1">
            <a:spLocks/>
          </p:cNvSpPr>
          <p:nvPr/>
        </p:nvSpPr>
        <p:spPr>
          <a:xfrm>
            <a:off x="611560" y="1707654"/>
            <a:ext cx="7992887" cy="316835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Dépôt de la démission de mesdames Camille Petit, Cynthia Roberge, occupant la fonction de surveillant d'installations</a:t>
            </a:r>
          </a:p>
        </p:txBody>
      </p:sp>
    </p:spTree>
    <p:extLst>
      <p:ext uri="{BB962C8B-B14F-4D97-AF65-F5344CB8AC3E}">
        <p14:creationId xmlns:p14="http://schemas.microsoft.com/office/powerpoint/2010/main" val="39588215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a:cxnSpLocks/>
          </p:cNvCxnSpPr>
          <p:nvPr/>
        </p:nvCxnSpPr>
        <p:spPr>
          <a:xfrm>
            <a:off x="683568" y="1635646"/>
            <a:ext cx="79928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438075" y="411510"/>
            <a:ext cx="8398824" cy="1102519"/>
          </a:xfrm>
        </p:spPr>
        <p:txBody>
          <a:bodyPr/>
          <a:lstStyle/>
          <a:p>
            <a:r>
              <a:rPr lang="en-CA" b="1" dirty="0">
                <a:latin typeface="Arial" panose="020B0604020202020204" pitchFamily="34" charset="0"/>
                <a:cs typeface="Arial" panose="020B0604020202020204" pitchFamily="34" charset="0"/>
              </a:rPr>
              <a:t>6.3</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819485" y="1563638"/>
            <a:ext cx="7514180"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7" name="Sous-titre 9"/>
          <p:cNvSpPr txBox="1">
            <a:spLocks/>
          </p:cNvSpPr>
          <p:nvPr/>
        </p:nvSpPr>
        <p:spPr>
          <a:xfrm>
            <a:off x="611560" y="1707654"/>
            <a:ext cx="7992887" cy="316835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Embauche de 3 surveillants d'installations</a:t>
            </a:r>
          </a:p>
        </p:txBody>
      </p:sp>
    </p:spTree>
    <p:extLst>
      <p:ext uri="{BB962C8B-B14F-4D97-AF65-F5344CB8AC3E}">
        <p14:creationId xmlns:p14="http://schemas.microsoft.com/office/powerpoint/2010/main" val="23361084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a:cxnSpLocks/>
          </p:cNvCxnSpPr>
          <p:nvPr/>
        </p:nvCxnSpPr>
        <p:spPr>
          <a:xfrm>
            <a:off x="683568" y="1635646"/>
            <a:ext cx="79928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re 8"/>
          <p:cNvSpPr>
            <a:spLocks noGrp="1"/>
          </p:cNvSpPr>
          <p:nvPr>
            <p:ph type="ctrTitle"/>
          </p:nvPr>
        </p:nvSpPr>
        <p:spPr>
          <a:xfrm>
            <a:off x="438075" y="411510"/>
            <a:ext cx="8398824" cy="1102519"/>
          </a:xfrm>
        </p:spPr>
        <p:txBody>
          <a:bodyPr/>
          <a:lstStyle/>
          <a:p>
            <a:r>
              <a:rPr lang="en-CA" b="1" dirty="0">
                <a:latin typeface="Arial" panose="020B0604020202020204" pitchFamily="34" charset="0"/>
                <a:cs typeface="Arial" panose="020B0604020202020204" pitchFamily="34" charset="0"/>
              </a:rPr>
              <a:t>6.4</a:t>
            </a:r>
            <a:endParaRPr lang="fr-CA" dirty="0">
              <a:latin typeface="Arial" panose="020B0604020202020204" pitchFamily="34" charset="0"/>
              <a:cs typeface="Arial" panose="020B0604020202020204" pitchFamily="34" charset="0"/>
            </a:endParaRPr>
          </a:p>
        </p:txBody>
      </p:sp>
      <p:sp>
        <p:nvSpPr>
          <p:cNvPr id="5" name="Sous-titre 9"/>
          <p:cNvSpPr txBox="1">
            <a:spLocks/>
          </p:cNvSpPr>
          <p:nvPr/>
        </p:nvSpPr>
        <p:spPr>
          <a:xfrm>
            <a:off x="819485" y="1563638"/>
            <a:ext cx="7514180" cy="26642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fr-CA" dirty="0"/>
          </a:p>
        </p:txBody>
      </p:sp>
      <p:sp>
        <p:nvSpPr>
          <p:cNvPr id="7" name="Sous-titre 9"/>
          <p:cNvSpPr txBox="1">
            <a:spLocks/>
          </p:cNvSpPr>
          <p:nvPr/>
        </p:nvSpPr>
        <p:spPr>
          <a:xfrm>
            <a:off x="611560" y="1707654"/>
            <a:ext cx="7992887" cy="316835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fr-CA" dirty="0"/>
              <a:t>Autorisation de procéder à une demande de subvention dans le cadre du programme Placement Carrière 2018 </a:t>
            </a:r>
          </a:p>
          <a:p>
            <a:pPr algn="l"/>
            <a:r>
              <a:rPr lang="fr-CA" dirty="0"/>
              <a:t>« Emploi d'été Canada »</a:t>
            </a:r>
          </a:p>
        </p:txBody>
      </p:sp>
    </p:spTree>
    <p:extLst>
      <p:ext uri="{BB962C8B-B14F-4D97-AF65-F5344CB8AC3E}">
        <p14:creationId xmlns:p14="http://schemas.microsoft.com/office/powerpoint/2010/main" val="1521529603"/>
      </p:ext>
    </p:extLst>
  </p:cSld>
  <p:clrMapOvr>
    <a:masterClrMapping/>
  </p:clrMapOvr>
</p:sld>
</file>

<file path=ppt/theme/theme1.xml><?xml version="1.0" encoding="utf-8"?>
<a:theme xmlns:a="http://schemas.openxmlformats.org/drawingml/2006/main" name="MODÈLE_PPT Séance du conseil_201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33872</TotalTime>
  <Words>1644</Words>
  <Application>Microsoft Office PowerPoint</Application>
  <PresentationFormat>Affichage à l'écran (16:9)</PresentationFormat>
  <Paragraphs>325</Paragraphs>
  <Slides>107</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107</vt:i4>
      </vt:variant>
    </vt:vector>
  </HeadingPairs>
  <TitlesOfParts>
    <vt:vector size="112" baseType="lpstr">
      <vt:lpstr>Arial</vt:lpstr>
      <vt:lpstr>Calibri</vt:lpstr>
      <vt:lpstr>Century Gothic</vt:lpstr>
      <vt:lpstr>Times New Roman</vt:lpstr>
      <vt:lpstr>MODÈLE_PPT Séance du conseil_2016</vt:lpstr>
      <vt:lpstr>Présentation PowerPoint</vt:lpstr>
      <vt:lpstr>Ouverture de la séance</vt:lpstr>
      <vt:lpstr>Adoption de l’ordre du jour </vt:lpstr>
      <vt:lpstr>Administration générale</vt:lpstr>
      <vt:lpstr>2.1</vt:lpstr>
      <vt:lpstr>2.2</vt:lpstr>
      <vt:lpstr>2.3</vt:lpstr>
      <vt:lpstr>2.4</vt:lpstr>
      <vt:lpstr>2.5</vt:lpstr>
      <vt:lpstr>Présentation PowerPoint</vt:lpstr>
      <vt:lpstr>2.6</vt:lpstr>
      <vt:lpstr>Présentation PowerPoint</vt:lpstr>
      <vt:lpstr>2.7</vt:lpstr>
      <vt:lpstr>2.8</vt:lpstr>
      <vt:lpstr>2.9</vt:lpstr>
      <vt:lpstr>Présentation PowerPoint</vt:lpstr>
      <vt:lpstr>2.10</vt:lpstr>
      <vt:lpstr>Présentation PowerPoint</vt:lpstr>
      <vt:lpstr>2.11</vt:lpstr>
      <vt:lpstr>Présentation PowerPoint</vt:lpstr>
      <vt:lpstr>2.12</vt:lpstr>
      <vt:lpstr>2.13</vt:lpstr>
      <vt:lpstr>Présentation PowerPoint</vt:lpstr>
      <vt:lpstr>2.14</vt:lpstr>
      <vt:lpstr>2.15</vt:lpstr>
      <vt:lpstr>Présentation PowerPoint</vt:lpstr>
      <vt:lpstr>2.16</vt:lpstr>
      <vt:lpstr>2.17</vt:lpstr>
      <vt:lpstr>Présentation PowerPoint</vt:lpstr>
      <vt:lpstr>2.18</vt:lpstr>
      <vt:lpstr>2.19</vt:lpstr>
      <vt:lpstr>Présentation PowerPoint</vt:lpstr>
      <vt:lpstr>2.20</vt:lpstr>
      <vt:lpstr>2.21</vt:lpstr>
      <vt:lpstr>2.22</vt:lpstr>
      <vt:lpstr>Présentation PowerPoint</vt:lpstr>
      <vt:lpstr>2.23</vt:lpstr>
      <vt:lpstr>Présentation PowerPoint</vt:lpstr>
      <vt:lpstr>2.24</vt:lpstr>
      <vt:lpstr>2.25</vt:lpstr>
      <vt:lpstr>2.26</vt:lpstr>
      <vt:lpstr>2.27</vt:lpstr>
      <vt:lpstr>2.28</vt:lpstr>
      <vt:lpstr>2.29</vt:lpstr>
      <vt:lpstr>2.30</vt:lpstr>
      <vt:lpstr>2.31</vt:lpstr>
      <vt:lpstr>Présentation PowerPoint</vt:lpstr>
      <vt:lpstr>2.32</vt:lpstr>
      <vt:lpstr>Présentation PowerPoint</vt:lpstr>
      <vt:lpstr>Présentation PowerPoint</vt:lpstr>
      <vt:lpstr>3.1</vt:lpstr>
      <vt:lpstr>Nombre de permis janvier 2018 </vt:lpstr>
      <vt:lpstr>Valeur des permis janvier 2018 </vt:lpstr>
      <vt:lpstr>3.2</vt:lpstr>
      <vt:lpstr>Présentation PowerPoint</vt:lpstr>
      <vt:lpstr>3.3</vt:lpstr>
      <vt:lpstr>Présentation PowerPoint</vt:lpstr>
      <vt:lpstr>Présentation PowerPoint</vt:lpstr>
      <vt:lpstr>3.4</vt:lpstr>
      <vt:lpstr>Présentation PowerPoint</vt:lpstr>
      <vt:lpstr>Présentation PowerPoint</vt:lpstr>
      <vt:lpstr>3.5</vt:lpstr>
      <vt:lpstr>Présentation PowerPoint</vt:lpstr>
      <vt:lpstr>3.6</vt:lpstr>
      <vt:lpstr>3.7</vt:lpstr>
      <vt:lpstr>Présentation PowerPoint</vt:lpstr>
      <vt:lpstr>3.8</vt:lpstr>
      <vt:lpstr>3.9</vt:lpstr>
      <vt:lpstr>3.10</vt:lpstr>
      <vt:lpstr>Présentation PowerPoint</vt:lpstr>
      <vt:lpstr>3.11</vt:lpstr>
      <vt:lpstr>Présentation PowerPoint</vt:lpstr>
      <vt:lpstr>3.12</vt:lpstr>
      <vt:lpstr>3.13</vt:lpstr>
      <vt:lpstr>Présentation PowerPoint</vt:lpstr>
      <vt:lpstr>3.14</vt:lpstr>
      <vt:lpstr>Présentation PowerPoint</vt:lpstr>
      <vt:lpstr>3.15</vt:lpstr>
      <vt:lpstr>3.16</vt:lpstr>
      <vt:lpstr>3.17</vt:lpstr>
      <vt:lpstr>Présentation PowerPoint</vt:lpstr>
      <vt:lpstr>4.1</vt:lpstr>
      <vt:lpstr>Présentation PowerPoint</vt:lpstr>
      <vt:lpstr>4.2</vt:lpstr>
      <vt:lpstr>Présentation PowerPoint</vt:lpstr>
      <vt:lpstr>Présentation PowerPoint</vt:lpstr>
      <vt:lpstr>5.1</vt:lpstr>
      <vt:lpstr>Présentation PowerPoint</vt:lpstr>
      <vt:lpstr>5.2</vt:lpstr>
      <vt:lpstr>5.3</vt:lpstr>
      <vt:lpstr>5.4</vt:lpstr>
      <vt:lpstr>5.5</vt:lpstr>
      <vt:lpstr>5.6</vt:lpstr>
      <vt:lpstr>Présentation PowerPoint</vt:lpstr>
      <vt:lpstr>Présentation PowerPoint</vt:lpstr>
      <vt:lpstr>6.1</vt:lpstr>
      <vt:lpstr>6.2</vt:lpstr>
      <vt:lpstr>6.3</vt:lpstr>
      <vt:lpstr>6.4</vt:lpstr>
      <vt:lpstr>Présentation PowerPoint</vt:lpstr>
      <vt:lpstr>6.5</vt:lpstr>
      <vt:lpstr>Présentation PowerPoint</vt:lpstr>
      <vt:lpstr>6.6</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SÉANCE DU CONSEIL MUNICIPAL</dc:title>
  <dc:creator>Maxime Dorais</dc:creator>
  <cp:lastModifiedBy>Maxime Dorais</cp:lastModifiedBy>
  <cp:revision>293</cp:revision>
  <cp:lastPrinted>2017-09-12T21:03:01Z</cp:lastPrinted>
  <dcterms:created xsi:type="dcterms:W3CDTF">2016-07-11T19:55:52Z</dcterms:created>
  <dcterms:modified xsi:type="dcterms:W3CDTF">2018-02-14T03:17:54Z</dcterms:modified>
</cp:coreProperties>
</file>