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7" r:id="rId2"/>
    <p:sldId id="258" r:id="rId3"/>
    <p:sldId id="269" r:id="rId4"/>
    <p:sldId id="261" r:id="rId5"/>
    <p:sldId id="262" r:id="rId6"/>
    <p:sldId id="289" r:id="rId7"/>
    <p:sldId id="264" r:id="rId8"/>
    <p:sldId id="276" r:id="rId9"/>
    <p:sldId id="392" r:id="rId10"/>
    <p:sldId id="555" r:id="rId11"/>
    <p:sldId id="323" r:id="rId12"/>
    <p:sldId id="538" r:id="rId13"/>
    <p:sldId id="433" r:id="rId14"/>
    <p:sldId id="434" r:id="rId15"/>
    <p:sldId id="468" r:id="rId16"/>
    <p:sldId id="554" r:id="rId17"/>
    <p:sldId id="556" r:id="rId18"/>
    <p:sldId id="557" r:id="rId19"/>
    <p:sldId id="267" r:id="rId20"/>
    <p:sldId id="290" r:id="rId21"/>
    <p:sldId id="580" r:id="rId22"/>
    <p:sldId id="579" r:id="rId23"/>
    <p:sldId id="291" r:id="rId24"/>
    <p:sldId id="469" r:id="rId25"/>
    <p:sldId id="586" r:id="rId26"/>
    <p:sldId id="587" r:id="rId27"/>
    <p:sldId id="597" r:id="rId28"/>
    <p:sldId id="593" r:id="rId29"/>
    <p:sldId id="594" r:id="rId30"/>
    <p:sldId id="595" r:id="rId31"/>
    <p:sldId id="596" r:id="rId32"/>
    <p:sldId id="589" r:id="rId33"/>
    <p:sldId id="598" r:id="rId34"/>
    <p:sldId id="591" r:id="rId35"/>
    <p:sldId id="599" r:id="rId36"/>
    <p:sldId id="600" r:id="rId37"/>
    <p:sldId id="601" r:id="rId38"/>
    <p:sldId id="602" r:id="rId39"/>
    <p:sldId id="603" r:id="rId40"/>
    <p:sldId id="604" r:id="rId41"/>
    <p:sldId id="607" r:id="rId42"/>
    <p:sldId id="605" r:id="rId43"/>
    <p:sldId id="268" r:id="rId44"/>
    <p:sldId id="478" r:id="rId45"/>
    <p:sldId id="571" r:id="rId46"/>
    <p:sldId id="608" r:id="rId47"/>
    <p:sldId id="609" r:id="rId48"/>
    <p:sldId id="573" r:id="rId49"/>
    <p:sldId id="271" r:id="rId50"/>
    <p:sldId id="388" r:id="rId51"/>
    <p:sldId id="592" r:id="rId52"/>
    <p:sldId id="610" r:id="rId53"/>
    <p:sldId id="611" r:id="rId54"/>
    <p:sldId id="612" r:id="rId55"/>
    <p:sldId id="613" r:id="rId56"/>
    <p:sldId id="377" r:id="rId57"/>
    <p:sldId id="274" r:id="rId58"/>
    <p:sldId id="614" r:id="rId59"/>
    <p:sldId id="615" r:id="rId60"/>
    <p:sldId id="616" r:id="rId61"/>
    <p:sldId id="621" r:id="rId62"/>
    <p:sldId id="617" r:id="rId63"/>
    <p:sldId id="623" r:id="rId64"/>
    <p:sldId id="624" r:id="rId65"/>
    <p:sldId id="625" r:id="rId66"/>
    <p:sldId id="626" r:id="rId67"/>
    <p:sldId id="627" r:id="rId68"/>
    <p:sldId id="618" r:id="rId69"/>
    <p:sldId id="622" r:id="rId70"/>
    <p:sldId id="619" r:id="rId71"/>
    <p:sldId id="620" r:id="rId72"/>
    <p:sldId id="275" r:id="rId73"/>
    <p:sldId id="259" r:id="rId74"/>
  </p:sldIdLst>
  <p:sldSz cx="9144000" cy="5143500" type="screen16x9"/>
  <p:notesSz cx="9236075" cy="6950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2" autoAdjust="0"/>
  </p:normalViewPr>
  <p:slideViewPr>
    <p:cSldViewPr snapToObjects="1">
      <p:cViewPr varScale="1">
        <p:scale>
          <a:sx n="136" d="100"/>
          <a:sy n="136" d="100"/>
        </p:scale>
        <p:origin x="2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31949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6942EE58-EBDF-430B-97CF-041C529ED265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31949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1841BC13-57B1-4F76-B552-546C1D5A8D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32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31949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D4FFAC0A-1E94-453A-A647-BF95D01304C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520700"/>
            <a:ext cx="463550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79" rIns="90758" bIns="4537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24030" y="3301824"/>
            <a:ext cx="7388016" cy="3127414"/>
          </a:xfrm>
          <a:prstGeom prst="rect">
            <a:avLst/>
          </a:prstGeom>
        </p:spPr>
        <p:txBody>
          <a:bodyPr vert="horz" lIns="90758" tIns="45379" rIns="90758" bIns="453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31949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D00FEB86-FB0F-476B-90DF-E07B6C4B382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45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44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07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80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6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11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53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70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5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1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85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2268-6556-4EDA-BC98-75163ACD0F17}" type="datetimeFigureOut">
              <a:rPr lang="fr-CA" smtClean="0"/>
              <a:t>2018-01-16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2222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rveur2008\direction_col$\Budget%202018\Communications%20-%20Refonte%20et%20implantation%20du%20logo%20de%20la%20Ville.xlsx" TargetMode="External"/><Relationship Id="rId2" Type="http://schemas.openxmlformats.org/officeDocument/2006/relationships/hyperlink" Target="file:///\\Serveur2008\direction_col$\Budget%202018\Administration%20-%20D&#233;m&#233;nagements%20de%20bureaux%20et%20mobilier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Serveur2008\direction_col$\Budget%202018\Communications%20-%20Signal&#233;tique.xlsx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file:///\\Serveur2008\direction_col$\Budget%202018\Incendie%20-%20Remplacement%20-%20unit&#233;%201011.xlsx" TargetMode="External"/><Relationship Id="rId3" Type="http://schemas.openxmlformats.org/officeDocument/2006/relationships/hyperlink" Target="file:///\\Serveur2008\direction_col$\Budget%202018\Incendie%20-%20Reservoir%20grande%20capacit&#233;%20centre%20ville.xlsx" TargetMode="External"/><Relationship Id="rId7" Type="http://schemas.openxmlformats.org/officeDocument/2006/relationships/hyperlink" Target="file:///\\Serveur2008\direction_col$\Budget%202018\Incendie%20-%20Canon%20portatif.xlsx" TargetMode="External"/><Relationship Id="rId2" Type="http://schemas.openxmlformats.org/officeDocument/2006/relationships/hyperlink" Target="file:///\\Serveur2008\direction_col$\Budget%202018\Incendie%20-%20Bunker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Serveur2008\direction_col$\Budget%202018\Incendie%20-%20Remplacement%20-%20unit&#233;%201003.xlsx" TargetMode="External"/><Relationship Id="rId5" Type="http://schemas.openxmlformats.org/officeDocument/2006/relationships/hyperlink" Target="file:///\\Serveur2008\direction_col$\Budget%202018\Incendie%20-%20S&#233;choir%20pour%20Bunker.xlsx" TargetMode="External"/><Relationship Id="rId10" Type="http://schemas.openxmlformats.org/officeDocument/2006/relationships/hyperlink" Target="file:///\\Serveur2008\direction_col$\Budget%202018\Incendie%20-%20Centre%20pratique.xlsx" TargetMode="External"/><Relationship Id="rId4" Type="http://schemas.openxmlformats.org/officeDocument/2006/relationships/hyperlink" Target="file:///\\Serveur2008\direction_col$\Budget%202018\Incendie%20-%20Reservoir%20grande%20capacit&#233;%20Poste%202.xlsx" TargetMode="External"/><Relationship Id="rId9" Type="http://schemas.openxmlformats.org/officeDocument/2006/relationships/hyperlink" Target="file:///\\Serveur2008\direction_col$\Budget%202018\Incendie%20-%20VTT.xlsx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file:///\\Serveur2008\direction_col$\Budget%202018\TP%20-R&#233;tention%20eau%20de%20surface%20au%20centre-ville.xlsx" TargetMode="External"/><Relationship Id="rId3" Type="http://schemas.openxmlformats.org/officeDocument/2006/relationships/hyperlink" Target="file:///\\Serveur2008\direction_col$\Budget%202018\TP%20-%20nouveau%20garage%20municipal.xlsx" TargetMode="External"/><Relationship Id="rId7" Type="http://schemas.openxmlformats.org/officeDocument/2006/relationships/hyperlink" Target="file:///\\Serveur2008\direction_col$\Budget%202018\TP%20-%20St-Nicholas.xlsx" TargetMode="External"/><Relationship Id="rId2" Type="http://schemas.openxmlformats.org/officeDocument/2006/relationships/hyperlink" Target="file:///\\Serveur2008\direction_col$\Budget%202018\TP%20-%20Eaux%20de%20ruissellement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Serveur2008\direction_col$\Budget%202018\TP%20-%20Lac%20Rinfret.xlsx" TargetMode="External"/><Relationship Id="rId5" Type="http://schemas.openxmlformats.org/officeDocument/2006/relationships/hyperlink" Target="file:///\\Serveur2008\direction_col$\Budget%202018\TP%20-%20Rues%202018.xlsx" TargetMode="External"/><Relationship Id="rId4" Type="http://schemas.openxmlformats.org/officeDocument/2006/relationships/hyperlink" Target="file:///\\Serveur2008\direction_col$\Budget%202018\TP%20-%20Remplacement%20de%20v&#233;hicules.xlsx" TargetMode="External"/><Relationship Id="rId9" Type="http://schemas.openxmlformats.org/officeDocument/2006/relationships/hyperlink" Target="file:///\\Serveur2008\direction_col$\Budget%202018\TP%20-%20GPS.xlsx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rveur2008\direction_col$\Budget%202018\Urba%20-%20purges%20Larochelle.xlsx" TargetMode="External"/><Relationship Id="rId2" Type="http://schemas.openxmlformats.org/officeDocument/2006/relationships/hyperlink" Target="file:///\\Serveur2008\direction_col$\Budget%202018\Urba%20-%20Traitement%20du%20fer%20et%20mangan&#232;se%20-%20Phelan%20et%20Larochelle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Serveur2008\direction_col$\Budget%202018\Urba%20-%20Mise%20&#224;%20jour%20t&#233;l&#233;m&#233;trie%20%20Larochelle%20et%20Phelan.xlsx" TargetMode="External"/><Relationship Id="rId4" Type="http://schemas.openxmlformats.org/officeDocument/2006/relationships/hyperlink" Target="file:///\\Serveur2008\direction_col$\Budget%202018\URBA-%20RECHERCHER%20EN%20EAU%20AQUEDUC%20LAROCHELLE.xlsx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file:///\\Serveur2008\direction_col$\Budget%202018\Loisirs%20-%20Piste%20cyclable%20Larochelle.xlsx" TargetMode="External"/><Relationship Id="rId13" Type="http://schemas.openxmlformats.org/officeDocument/2006/relationships/hyperlink" Target="file:///\\Serveur2008\direction_col$\Budget%202018\Loisirs%20-%20Am&#233;nagement%20du%20parc%20Domaine%20Lanaudi&#232;re.xlsx" TargetMode="External"/><Relationship Id="rId3" Type="http://schemas.openxmlformats.org/officeDocument/2006/relationships/hyperlink" Target="file:///\\Serveur2008\direction_col$\Budget%202018\Loisirs%20-%20Am&#233;nagement%20du%20parc%20des%20Grands-Pics.xlsx" TargetMode="External"/><Relationship Id="rId7" Type="http://schemas.openxmlformats.org/officeDocument/2006/relationships/hyperlink" Target="file:///\\Serveur2008\direction_col$\Budget%202018\Loisirs%20-%20Revitalisation%20terrains%20tennis%20Phelan.xlsx" TargetMode="External"/><Relationship Id="rId12" Type="http://schemas.openxmlformats.org/officeDocument/2006/relationships/hyperlink" Target="file:///\\Serveur2008\direction_col$\Budget%202018\Loisirs%20-%20Tracteur%20&#224;%20gazon.xlsx" TargetMode="External"/><Relationship Id="rId2" Type="http://schemas.openxmlformats.org/officeDocument/2006/relationships/hyperlink" Target="file:///\\Serveur2008\direction_col$\Budget%202018\Loisirs%20-%20Jardin%20communautaire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Serveur2008\direction_col$\Budget%202018\Loisirs%20-%20Revitalisation%20Parc%20Larochelle,%20P&#233;ridot.xlsx" TargetMode="External"/><Relationship Id="rId11" Type="http://schemas.openxmlformats.org/officeDocument/2006/relationships/hyperlink" Target="file:///\\Serveur2008\direction_col$\Budget%202018\Loisirs%20-%20Kiosques%20permanents%20parc%20Phelan.xlsx" TargetMode="External"/><Relationship Id="rId5" Type="http://schemas.openxmlformats.org/officeDocument/2006/relationships/hyperlink" Target="file:///\\Serveur2008\direction_col$\Budget%202018\Loisirs%20-%20Piste%20d'h&#233;bertiste.xlsx" TargetMode="External"/><Relationship Id="rId10" Type="http://schemas.openxmlformats.org/officeDocument/2006/relationships/hyperlink" Target="file:///\\Serveur2008\direction_col$\Budget%202018\Loisirs%20-%20Remorque%20ferm&#233;e.xlsx" TargetMode="External"/><Relationship Id="rId4" Type="http://schemas.openxmlformats.org/officeDocument/2006/relationships/hyperlink" Target="file:///\\Serveur2008\direction_col$\Budget%202018\Loisirs%20-%20Am&#233;nagement%20du%20parc%20lac%20Rinfret.xlsx" TargetMode="External"/><Relationship Id="rId9" Type="http://schemas.openxmlformats.org/officeDocument/2006/relationships/hyperlink" Target="file:///\\Serveur2008\direction_col$\Budget%202018\Loisirs%20-%20%20Sentier%20Larochelle.xlsx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witter.com/St_Colomb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facebook.com/Ville.de.Saint.Colomba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26296" r="-1790" b="11545"/>
          <a:stretch/>
        </p:blipFill>
        <p:spPr>
          <a:xfrm>
            <a:off x="0" y="-71025"/>
            <a:ext cx="9396536" cy="5285550"/>
          </a:xfrm>
          <a:prstGeom prst="rect">
            <a:avLst/>
          </a:prstGeom>
        </p:spPr>
      </p:pic>
      <p:pic>
        <p:nvPicPr>
          <p:cNvPr id="1026" name="Picture 2" descr="P:\Communications\16- PHOTOS-VIDÉOS\02 BÂTIMENTS MUNICIPAUX\Hôtel de ville\IMG_6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36562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4211960" y="-1160884"/>
            <a:ext cx="7920880" cy="7560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98268" y="699542"/>
            <a:ext cx="1065718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SÉANCE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CONSEIL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969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les procédures relatives à la vente d'immeubles pour défaut de paiement de l’impôt foncier par la Municipalité régionale de comté de La </a:t>
            </a:r>
            <a:r>
              <a:rPr lang="fr-CA" dirty="0" err="1"/>
              <a:t>Rivière-du-Nord</a:t>
            </a:r>
            <a:r>
              <a:rPr lang="fr-CA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92311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1014 relatif au traitement des élus municipaux, abrogeant et remplaçant le règlement 539, tel qu'amendé</a:t>
            </a:r>
          </a:p>
        </p:txBody>
      </p:sp>
    </p:spTree>
    <p:extLst>
      <p:ext uri="{BB962C8B-B14F-4D97-AF65-F5344CB8AC3E}">
        <p14:creationId xmlns:p14="http://schemas.microsoft.com/office/powerpoint/2010/main" val="104342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Présentation du projet de règlement numéro 1014 relatif au traitement des élus municipaux, abrogeant et remplaçant le règlement 539, tel qu'amendé</a:t>
            </a:r>
          </a:p>
        </p:txBody>
      </p:sp>
    </p:spTree>
    <p:extLst>
      <p:ext uri="{BB962C8B-B14F-4D97-AF65-F5344CB8AC3E}">
        <p14:creationId xmlns:p14="http://schemas.microsoft.com/office/powerpoint/2010/main" val="233753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8352928" cy="277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481008" y="2211710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1013 concernant la régie interne des séances du Conseil municipal abrogeant et remplaçant le règlement 494-2014, tel qu'amendé</a:t>
            </a:r>
          </a:p>
        </p:txBody>
      </p:sp>
    </p:spTree>
    <p:extLst>
      <p:ext uri="{BB962C8B-B14F-4D97-AF65-F5344CB8AC3E}">
        <p14:creationId xmlns:p14="http://schemas.microsoft.com/office/powerpoint/2010/main" val="408938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Accord avec l'adoption du règlement d'emprunt R-9.1 de la Régie </a:t>
            </a:r>
            <a:r>
              <a:rPr lang="fr-CA" dirty="0" err="1"/>
              <a:t>Intermunicipale</a:t>
            </a:r>
            <a:r>
              <a:rPr lang="fr-CA" dirty="0"/>
              <a:t> du parc régional de la </a:t>
            </a:r>
            <a:r>
              <a:rPr lang="fr-CA" dirty="0" err="1"/>
              <a:t>Rivière-du-Nord</a:t>
            </a:r>
            <a:r>
              <a:rPr lang="fr-CA" dirty="0"/>
              <a:t> autorisant l'acquisition des terrains d'Hydro-Québec au montant de 333 000 $ sur un terme de 20 ans</a:t>
            </a:r>
          </a:p>
        </p:txBody>
      </p:sp>
    </p:spTree>
    <p:extLst>
      <p:ext uri="{BB962C8B-B14F-4D97-AF65-F5344CB8AC3E}">
        <p14:creationId xmlns:p14="http://schemas.microsoft.com/office/powerpoint/2010/main" val="401938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Mandat à la firme d’avocats Prévost Fortin D'</a:t>
            </a:r>
            <a:r>
              <a:rPr lang="fr-CA" dirty="0" err="1"/>
              <a:t>Aoust</a:t>
            </a:r>
            <a:r>
              <a:rPr lang="fr-CA" dirty="0"/>
              <a:t>, </a:t>
            </a:r>
            <a:r>
              <a:rPr lang="fr-CA" dirty="0" err="1"/>
              <a:t>s.e.n.c.r.l</a:t>
            </a:r>
            <a:r>
              <a:rPr lang="fr-CA" dirty="0"/>
              <a:t>. - dossier numéro SAI-M-267426-1711</a:t>
            </a:r>
          </a:p>
        </p:txBody>
      </p:sp>
    </p:spTree>
    <p:extLst>
      <p:ext uri="{BB962C8B-B14F-4D97-AF65-F5344CB8AC3E}">
        <p14:creationId xmlns:p14="http://schemas.microsoft.com/office/powerpoint/2010/main" val="129061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Modification de la résolution 358-12-17 relative à l'octroi de contrat - offres de services professionnels dans le cadre du dossier de Cour numéro 700-17-011084-141 (Gaudreault Construction Inc. et Promotion Immobilière Lanaudière Inc. c. Ville de Saint-Colomban et MRC de La </a:t>
            </a:r>
            <a:r>
              <a:rPr lang="fr-CA" dirty="0" err="1"/>
              <a:t>Rivière-du-Nord</a:t>
            </a:r>
            <a:r>
              <a:rPr lang="fr-CA" dirty="0"/>
              <a:t> mise en cause)</a:t>
            </a:r>
          </a:p>
        </p:txBody>
      </p:sp>
    </p:spTree>
    <p:extLst>
      <p:ext uri="{BB962C8B-B14F-4D97-AF65-F5344CB8AC3E}">
        <p14:creationId xmlns:p14="http://schemas.microsoft.com/office/powerpoint/2010/main" val="75953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les négociations dans le cadre de l'achat d'un terrain afin de permettre le bouclage de la rue du Boisé-Vermont</a:t>
            </a:r>
          </a:p>
        </p:txBody>
      </p:sp>
    </p:spTree>
    <p:extLst>
      <p:ext uri="{BB962C8B-B14F-4D97-AF65-F5344CB8AC3E}">
        <p14:creationId xmlns:p14="http://schemas.microsoft.com/office/powerpoint/2010/main" val="299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d'une aide financière à Ami-Chat, Éthique Féline St-Colomban</a:t>
            </a:r>
          </a:p>
        </p:txBody>
      </p:sp>
    </p:spTree>
    <p:extLst>
      <p:ext uri="{BB962C8B-B14F-4D97-AF65-F5344CB8AC3E}">
        <p14:creationId xmlns:p14="http://schemas.microsoft.com/office/powerpoint/2010/main" val="155185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123728" y="77155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d’aménagement</a:t>
            </a: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urbanisme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9728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136304" y="172520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482540" y="1491630"/>
            <a:ext cx="21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780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mensuel des permis du mois de décembre  2017 du Service d'aménagement, environnement et urbanisme</a:t>
            </a:r>
          </a:p>
        </p:txBody>
      </p:sp>
    </p:spTree>
    <p:extLst>
      <p:ext uri="{BB962C8B-B14F-4D97-AF65-F5344CB8AC3E}">
        <p14:creationId xmlns:p14="http://schemas.microsoft.com/office/powerpoint/2010/main" val="386877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vistravaux.org/wp-content/uploads/2015/10/toiture-ardoi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0704" r="31084" b="1656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/>
              <a:t>Nombre de permis</a:t>
            </a:r>
            <a:br>
              <a:rPr lang="fr-CA" dirty="0"/>
            </a:br>
            <a:r>
              <a:rPr lang="fr-CA" dirty="0"/>
              <a:t> décembre 2017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5934"/>
              </p:ext>
            </p:extLst>
          </p:nvPr>
        </p:nvGraphicFramePr>
        <p:xfrm>
          <a:off x="107401" y="2067694"/>
          <a:ext cx="7416826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</a:t>
                      </a:r>
                    </a:p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</a:p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105   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68917"/>
              </p:ext>
            </p:extLst>
          </p:nvPr>
        </p:nvGraphicFramePr>
        <p:xfrm>
          <a:off x="7616474" y="2067694"/>
          <a:ext cx="1420022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DU MOIS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1205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6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evistravaux.org/wp-content/uploads/2015/10/toiture-ardoi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1010" r="31084" b="1626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99542"/>
            <a:ext cx="8640960" cy="857250"/>
          </a:xfrm>
        </p:spPr>
        <p:txBody>
          <a:bodyPr>
            <a:normAutofit fontScale="90000"/>
          </a:bodyPr>
          <a:lstStyle/>
          <a:p>
            <a:r>
              <a:rPr lang="fr-CA" dirty="0"/>
              <a:t>Valeur des permis</a:t>
            </a:r>
            <a:br>
              <a:rPr lang="fr-CA" dirty="0"/>
            </a:br>
            <a:r>
              <a:rPr lang="fr-CA" dirty="0"/>
              <a:t> décembre 2017</a:t>
            </a:r>
            <a:br>
              <a:rPr lang="fr-CA" dirty="0">
                <a:solidFill>
                  <a:srgbClr val="FF0000"/>
                </a:solidFill>
              </a:rPr>
            </a:br>
            <a:endParaRPr lang="fr-CA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53403"/>
              </p:ext>
            </p:extLst>
          </p:nvPr>
        </p:nvGraphicFramePr>
        <p:xfrm>
          <a:off x="0" y="1923678"/>
          <a:ext cx="7560841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3135">
                <a:tc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 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  <a:endParaRPr lang="fr-CA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940 000 $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185 000 $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3 000 $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40 000 $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82 000 $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29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42,2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1,1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710 000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1,4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1,8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1,8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56918"/>
              </p:ext>
            </p:extLst>
          </p:nvPr>
        </p:nvGraphicFramePr>
        <p:xfrm>
          <a:off x="7596336" y="1923678"/>
          <a:ext cx="1547664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1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 DU MOIS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1,1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effectLst/>
                          <a:latin typeface="Arial" panose="020B0604020202020204" pitchFamily="34" charset="0"/>
                        </a:rPr>
                        <a:t>241 000 $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34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47,6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62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procès-verbal du Comité consultatif d'urbanisme du mois de décembre 2017</a:t>
            </a:r>
          </a:p>
        </p:txBody>
      </p:sp>
    </p:spTree>
    <p:extLst>
      <p:ext uri="{BB962C8B-B14F-4D97-AF65-F5344CB8AC3E}">
        <p14:creationId xmlns:p14="http://schemas.microsoft.com/office/powerpoint/2010/main" val="78168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Première acceptation des travaux et libération partielle de la garantie financière du projet domiciliaire « Le Boisé Mistral », phase 1 – protocole d’entente PE-2013-SHEW-01</a:t>
            </a:r>
          </a:p>
        </p:txBody>
      </p:sp>
    </p:spTree>
    <p:extLst>
      <p:ext uri="{BB962C8B-B14F-4D97-AF65-F5344CB8AC3E}">
        <p14:creationId xmlns:p14="http://schemas.microsoft.com/office/powerpoint/2010/main" val="1549980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Deuxième acceptation des travaux, libération de la garantie financière et municipalisation des rues du projet domiciliaire « Le Colombier », protocole d’entente PE-2015-RIV-04</a:t>
            </a:r>
          </a:p>
        </p:txBody>
      </p:sp>
    </p:spTree>
    <p:extLst>
      <p:ext uri="{BB962C8B-B14F-4D97-AF65-F5344CB8AC3E}">
        <p14:creationId xmlns:p14="http://schemas.microsoft.com/office/powerpoint/2010/main" val="368842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Acceptation finale des travaux et libération totale de la garantie financière de la phase 1 - protocole d’entente PE-2013-ROCH-01</a:t>
            </a:r>
          </a:p>
        </p:txBody>
      </p:sp>
    </p:spTree>
    <p:extLst>
      <p:ext uri="{BB962C8B-B14F-4D97-AF65-F5344CB8AC3E}">
        <p14:creationId xmlns:p14="http://schemas.microsoft.com/office/powerpoint/2010/main" val="414788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Plan projet de construction conformément au règlement numéro 608 concernant les plans d’implantation et d’intégration architecturale (PIIA) (334, montée de l'Église)</a:t>
            </a:r>
          </a:p>
        </p:txBody>
      </p:sp>
    </p:spTree>
    <p:extLst>
      <p:ext uri="{BB962C8B-B14F-4D97-AF65-F5344CB8AC3E}">
        <p14:creationId xmlns:p14="http://schemas.microsoft.com/office/powerpoint/2010/main" val="424177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5E4D4A-6712-4F60-94B1-1C33BAEC9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 r="54185" b="20736"/>
          <a:stretch/>
        </p:blipFill>
        <p:spPr>
          <a:xfrm>
            <a:off x="1619672" y="771550"/>
            <a:ext cx="5275013" cy="4494055"/>
          </a:xfr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9917B1E-F390-421F-8138-07C5CA663585}"/>
              </a:ext>
            </a:extLst>
          </p:cNvPr>
          <p:cNvSpPr txBox="1">
            <a:spLocks/>
          </p:cNvSpPr>
          <p:nvPr/>
        </p:nvSpPr>
        <p:spPr>
          <a:xfrm>
            <a:off x="395536" y="-161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Plan du rez-de-chaussée</a:t>
            </a:r>
          </a:p>
        </p:txBody>
      </p:sp>
    </p:spTree>
    <p:extLst>
      <p:ext uri="{BB962C8B-B14F-4D97-AF65-F5344CB8AC3E}">
        <p14:creationId xmlns:p14="http://schemas.microsoft.com/office/powerpoint/2010/main" val="243759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F6D8B-9AD2-417F-95E9-68077EE7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08158-E493-445C-A07F-EEF494AB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D6BFC1-5707-4EF4-83B1-73838B778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7" y="150000"/>
            <a:ext cx="79490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059832" y="1635646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l’ordre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du jour 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482540" y="1491630"/>
            <a:ext cx="221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4117766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5BF-4920-42F3-9EF8-1C1223D3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22FC8-2743-42B9-A1A3-413C7680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87D008-76D6-43F4-8505-18BE26C43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7" y="300000"/>
            <a:ext cx="79490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AA8C7-7342-45AC-B522-5F20EC16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6176"/>
            <a:ext cx="8229600" cy="857250"/>
          </a:xfrm>
        </p:spPr>
        <p:txBody>
          <a:bodyPr/>
          <a:lstStyle/>
          <a:p>
            <a:r>
              <a:rPr lang="fr-CA" dirty="0"/>
              <a:t>Implantation du stationnement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AB65739-EFCD-4A9F-BCA4-AF486BD3F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87" y="807117"/>
            <a:ext cx="3240360" cy="5007829"/>
          </a:xfrm>
        </p:spPr>
      </p:pic>
    </p:spTree>
    <p:extLst>
      <p:ext uri="{BB962C8B-B14F-4D97-AF65-F5344CB8AC3E}">
        <p14:creationId xmlns:p14="http://schemas.microsoft.com/office/powerpoint/2010/main" val="187460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Acquisition du lot 1 990 473</a:t>
            </a:r>
          </a:p>
        </p:txBody>
      </p:sp>
    </p:spTree>
    <p:extLst>
      <p:ext uri="{BB962C8B-B14F-4D97-AF65-F5344CB8AC3E}">
        <p14:creationId xmlns:p14="http://schemas.microsoft.com/office/powerpoint/2010/main" val="140354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04BF6-8DE0-4000-95E5-E97EEF6E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06D92-4AE2-46CC-AB1F-8E93808DB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3051E1-F667-4CFB-BEEB-F000453E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36" y="-318343"/>
            <a:ext cx="9226447" cy="58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2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Acceptation de la demande d'acquisition du lot 1 670 241</a:t>
            </a:r>
          </a:p>
        </p:txBody>
      </p:sp>
    </p:spTree>
    <p:extLst>
      <p:ext uri="{BB962C8B-B14F-4D97-AF65-F5344CB8AC3E}">
        <p14:creationId xmlns:p14="http://schemas.microsoft.com/office/powerpoint/2010/main" val="246817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A3AB4-F294-4AAE-A271-847BCEC7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B129B-0111-474C-A319-25503EEB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B6A5E6-86C9-428B-AEF9-2CC74D2E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20" y="-236563"/>
            <a:ext cx="9250220" cy="5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1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Acceptation de la demande d'acquisition du lot 1 990 639</a:t>
            </a:r>
          </a:p>
        </p:txBody>
      </p:sp>
    </p:spTree>
    <p:extLst>
      <p:ext uri="{BB962C8B-B14F-4D97-AF65-F5344CB8AC3E}">
        <p14:creationId xmlns:p14="http://schemas.microsoft.com/office/powerpoint/2010/main" val="4202194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932A0-F90C-4D7E-8015-CFE8945F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397FB-4313-470A-A600-39B48648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CB9F01-179B-4EF8-9A14-1932C87F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" y="0"/>
            <a:ext cx="9122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4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d'inclusion à la zone agricole permanente</a:t>
            </a:r>
          </a:p>
        </p:txBody>
      </p:sp>
    </p:spTree>
    <p:extLst>
      <p:ext uri="{BB962C8B-B14F-4D97-AF65-F5344CB8AC3E}">
        <p14:creationId xmlns:p14="http://schemas.microsoft.com/office/powerpoint/2010/main" val="2181416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 membre afin de siéger au Comité consultatif en urbanisme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BCAC6F-D67C-453B-A7B9-CA9D1F9DFCB9}"/>
              </a:ext>
            </a:extLst>
          </p:cNvPr>
          <p:cNvSpPr/>
          <p:nvPr/>
        </p:nvSpPr>
        <p:spPr>
          <a:xfrm>
            <a:off x="575018" y="3494071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latin typeface="Century Gothic" panose="020B0502020202020204" pitchFamily="34" charset="0"/>
                <a:ea typeface="Calibri" panose="020F0502020204030204" pitchFamily="34" charset="0"/>
              </a:rPr>
              <a:t>►</a:t>
            </a:r>
            <a:r>
              <a:rPr lang="fr-CA" sz="2800" dirty="0">
                <a:latin typeface="Arial" panose="020B0604020202020204" pitchFamily="34" charset="0"/>
                <a:ea typeface="Calibri" panose="020F0502020204030204" pitchFamily="34" charset="0"/>
              </a:rPr>
              <a:t> M. Éric Miljours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9450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1979712" y="17252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893344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second projet de règlement numéro 600-2017-09 modifiant le règlement de lotissement numéro 600, tel qu'amendé, afin de modifier la largeur minimale des lots (article 43)</a:t>
            </a:r>
          </a:p>
        </p:txBody>
      </p:sp>
    </p:spTree>
    <p:extLst>
      <p:ext uri="{BB962C8B-B14F-4D97-AF65-F5344CB8AC3E}">
        <p14:creationId xmlns:p14="http://schemas.microsoft.com/office/powerpoint/2010/main" val="3518165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90F4FA-8777-4255-AB80-3A5EF9BE3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4" y="1207943"/>
            <a:ext cx="2461674" cy="206361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5C6A31-554B-4AB9-BFCF-CE8DE01DC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3730507" cy="31272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D030E8-18CC-489E-B2F7-891859B58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97285"/>
            <a:ext cx="3840904" cy="321982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647ACA7-ED4D-4BF1-8474-676A669E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043"/>
            <a:ext cx="3380811" cy="857250"/>
          </a:xfrm>
        </p:spPr>
        <p:txBody>
          <a:bodyPr/>
          <a:lstStyle/>
          <a:p>
            <a:r>
              <a:rPr lang="fr-CA" dirty="0"/>
              <a:t>50 x 80 m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43A2F88-7D4D-4505-BDC8-3C65D9B371F1}"/>
              </a:ext>
            </a:extLst>
          </p:cNvPr>
          <p:cNvSpPr txBox="1">
            <a:spLocks/>
          </p:cNvSpPr>
          <p:nvPr/>
        </p:nvSpPr>
        <p:spPr>
          <a:xfrm>
            <a:off x="5076056" y="78730"/>
            <a:ext cx="33808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60 x 66,7 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530ED-C49F-4F39-8CA6-8419854D67FC}"/>
              </a:ext>
            </a:extLst>
          </p:cNvPr>
          <p:cNvSpPr/>
          <p:nvPr/>
        </p:nvSpPr>
        <p:spPr>
          <a:xfrm>
            <a:off x="1835696" y="843558"/>
            <a:ext cx="360040" cy="31272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1FFF7-6776-4B7E-A06F-5691AA73B4EC}"/>
              </a:ext>
            </a:extLst>
          </p:cNvPr>
          <p:cNvSpPr/>
          <p:nvPr/>
        </p:nvSpPr>
        <p:spPr>
          <a:xfrm rot="16200000">
            <a:off x="-274930" y="23870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dirty="0"/>
              <a:t>Corridor forestier</a:t>
            </a:r>
          </a:p>
        </p:txBody>
      </p:sp>
    </p:spTree>
    <p:extLst>
      <p:ext uri="{BB962C8B-B14F-4D97-AF65-F5344CB8AC3E}">
        <p14:creationId xmlns:p14="http://schemas.microsoft.com/office/powerpoint/2010/main" val="340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conformément à l’article 115.8 de la Loi sur la qualité de l’environnement dans le cadre du contrôle biologique des insectes piqueurs</a:t>
            </a:r>
          </a:p>
        </p:txBody>
      </p:sp>
    </p:spTree>
    <p:extLst>
      <p:ext uri="{BB962C8B-B14F-4D97-AF65-F5344CB8AC3E}">
        <p14:creationId xmlns:p14="http://schemas.microsoft.com/office/powerpoint/2010/main" val="973543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travaux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publics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8805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à la réhabilitation des ponceaux - programmation 2018 (TP-SP-2018-262)</a:t>
            </a:r>
          </a:p>
        </p:txBody>
      </p:sp>
    </p:spTree>
    <p:extLst>
      <p:ext uri="{BB962C8B-B14F-4D97-AF65-F5344CB8AC3E}">
        <p14:creationId xmlns:p14="http://schemas.microsoft.com/office/powerpoint/2010/main" val="3168925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au pavage de diverses rues </a:t>
            </a:r>
            <a:r>
              <a:rPr lang="fr-CA" dirty="0">
                <a:latin typeface="Century Gothic" panose="020B0502020202020204" pitchFamily="34" charset="0"/>
              </a:rPr>
              <a:t>–</a:t>
            </a:r>
            <a:r>
              <a:rPr lang="fr-CA" dirty="0"/>
              <a:t> programmation 2018 (TP-SP-2018-263)</a:t>
            </a:r>
          </a:p>
        </p:txBody>
      </p:sp>
    </p:spTree>
    <p:extLst>
      <p:ext uri="{BB962C8B-B14F-4D97-AF65-F5344CB8AC3E}">
        <p14:creationId xmlns:p14="http://schemas.microsoft.com/office/powerpoint/2010/main" val="1342336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467544" y="987574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-92546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20359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</a:t>
            </a:r>
            <a:r>
              <a:rPr lang="fr-CA" dirty="0">
                <a:latin typeface="Century Gothic" panose="020B0502020202020204" pitchFamily="34" charset="0"/>
              </a:rPr>
              <a:t>–</a:t>
            </a:r>
            <a:r>
              <a:rPr lang="fr-CA" dirty="0"/>
              <a:t> Réfection du pont de la rue du </a:t>
            </a:r>
            <a:r>
              <a:rPr lang="fr-CA" dirty="0" err="1"/>
              <a:t>Bord-de-l'Eau</a:t>
            </a:r>
            <a:endParaRPr lang="fr-CA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63E31C8-3C91-40E4-82D8-CF010EE94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14858"/>
              </p:ext>
            </p:extLst>
          </p:nvPr>
        </p:nvGraphicFramePr>
        <p:xfrm>
          <a:off x="1789367" y="2374945"/>
          <a:ext cx="5506720" cy="2693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0960">
                  <a:extLst>
                    <a:ext uri="{9D8B030D-6E8A-4147-A177-3AD203B41FA5}">
                      <a16:colId xmlns:a16="http://schemas.microsoft.com/office/drawing/2014/main" val="1864867548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1583589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ENTREPRISES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PRIX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63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Construction FGK Inc.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126 721,00 $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19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Cusson-Morin Construction Inc.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145 518,33 $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85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Constructions P. P. Gagnon Inc.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146 278,58 $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617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err="1">
                          <a:effectLst/>
                        </a:rPr>
                        <a:t>Ré.Action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164 576,65 $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8040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err="1">
                          <a:effectLst/>
                        </a:rPr>
                        <a:t>Gelco</a:t>
                      </a:r>
                      <a:r>
                        <a:rPr lang="fr-CA" sz="1400" dirty="0">
                          <a:effectLst/>
                        </a:rPr>
                        <a:t> Construction Inc. 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167 841,72 $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36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Groupe </a:t>
                      </a:r>
                      <a:r>
                        <a:rPr lang="fr-CA" sz="1400" dirty="0" err="1">
                          <a:effectLst/>
                        </a:rPr>
                        <a:t>Altek</a:t>
                      </a:r>
                      <a:r>
                        <a:rPr lang="fr-CA" sz="1400" dirty="0">
                          <a:effectLst/>
                        </a:rPr>
                        <a:t> Inc.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193 438,43 $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86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err="1">
                          <a:effectLst/>
                        </a:rPr>
                        <a:t>Parko</a:t>
                      </a:r>
                      <a:r>
                        <a:rPr lang="fr-CA" sz="1400" dirty="0">
                          <a:effectLst/>
                        </a:rPr>
                        <a:t> Inc.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199 091,00 $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210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David </a:t>
                      </a:r>
                      <a:r>
                        <a:rPr lang="fr-CA" sz="1400" dirty="0" err="1">
                          <a:effectLst/>
                        </a:rPr>
                        <a:t>Riddel</a:t>
                      </a:r>
                      <a:r>
                        <a:rPr lang="fr-CA" sz="1400" dirty="0">
                          <a:effectLst/>
                        </a:rPr>
                        <a:t> Excavation/Transport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204 726,20 $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1827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Tisseur Inc.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220 633,90 $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150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Nobesco (8412359 Canada Inc.)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237 264,25 $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367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Expertise C4 Inc.</a:t>
                      </a:r>
                      <a:endParaRPr lang="fr-C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238 240,00 $</a:t>
                      </a:r>
                      <a:endParaRPr lang="fr-C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5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307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à la Ville de Saint-Jérôme de procéder à des travaux de drainage sur la côte </a:t>
            </a:r>
            <a:r>
              <a:rPr lang="fr-CA" dirty="0" err="1"/>
              <a:t>Saint-Nicholas</a:t>
            </a:r>
            <a:r>
              <a:rPr lang="fr-CA" dirty="0"/>
              <a:t> près de la rue </a:t>
            </a:r>
            <a:r>
              <a:rPr lang="fr-CA" dirty="0" err="1"/>
              <a:t>Lamontagne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5603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incendie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733145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sports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des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loisirs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8960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2.1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latin typeface="+mj-lt"/>
                <a:cs typeface="Arial" panose="020B0604020202020204" pitchFamily="34" charset="0"/>
              </a:rPr>
              <a:t>Suivi</a:t>
            </a:r>
          </a:p>
        </p:txBody>
      </p:sp>
    </p:spTree>
    <p:extLst>
      <p:ext uri="{BB962C8B-B14F-4D97-AF65-F5344CB8AC3E}">
        <p14:creationId xmlns:p14="http://schemas.microsoft.com/office/powerpoint/2010/main" val="1561986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d'une aide financière au comptoir alimentaire du Centre d'entraide</a:t>
            </a:r>
          </a:p>
        </p:txBody>
      </p:sp>
    </p:spTree>
    <p:extLst>
      <p:ext uri="{BB962C8B-B14F-4D97-AF65-F5344CB8AC3E}">
        <p14:creationId xmlns:p14="http://schemas.microsoft.com/office/powerpoint/2010/main" val="18272508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une demande de subvention dans le cadre du Fonds de développement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3958821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de trois surveillants d'installations, poste régulier temps partiel à horaire variable</a:t>
            </a:r>
          </a:p>
        </p:txBody>
      </p:sp>
    </p:spTree>
    <p:extLst>
      <p:ext uri="{BB962C8B-B14F-4D97-AF65-F5344CB8AC3E}">
        <p14:creationId xmlns:p14="http://schemas.microsoft.com/office/powerpoint/2010/main" val="3704104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d'un journalier – entretien des patinoires, pour le Service des sports et loisirs, poste surnuméraire</a:t>
            </a:r>
          </a:p>
        </p:txBody>
      </p:sp>
    </p:spTree>
    <p:extLst>
      <p:ext uri="{BB962C8B-B14F-4D97-AF65-F5344CB8AC3E}">
        <p14:creationId xmlns:p14="http://schemas.microsoft.com/office/powerpoint/2010/main" val="469130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4654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bibliothèque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541794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/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/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une demande de subvention dans le cadre du programme Jeunesse Canada au travail dans les établissements du patrimoine</a:t>
            </a:r>
          </a:p>
        </p:txBody>
      </p:sp>
    </p:spTree>
    <p:extLst>
      <p:ext uri="{BB962C8B-B14F-4D97-AF65-F5344CB8AC3E}">
        <p14:creationId xmlns:p14="http://schemas.microsoft.com/office/powerpoint/2010/main" val="118581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au public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996887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951638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26296" r="-1790" b="11545"/>
          <a:stretch/>
        </p:blipFill>
        <p:spPr>
          <a:xfrm>
            <a:off x="0" y="-71025"/>
            <a:ext cx="9396536" cy="5285550"/>
          </a:xfrm>
          <a:prstGeom prst="rect">
            <a:avLst/>
          </a:prstGeom>
        </p:spPr>
      </p:pic>
      <p:pic>
        <p:nvPicPr>
          <p:cNvPr id="1026" name="Picture 2" descr="P:\Communications\16- PHOTOS-VIDÉOS\02 BÂTIMENTS MUNICIPAUX\Hôtel de ville\IMG_6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36562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4211960" y="-1160884"/>
            <a:ext cx="7920880" cy="7560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98268" y="699542"/>
            <a:ext cx="1065718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SÉANCE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</a:p>
          <a:p>
            <a:pPr algn="l">
              <a:lnSpc>
                <a:spcPct val="120000"/>
              </a:lnSpc>
            </a:pP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BUDGET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99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2.1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Constatation par les membres du Conseil municipal de l'avis de convocation</a:t>
            </a:r>
            <a:endParaRPr lang="fr-CA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7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et adoption du procès-verbal de la séance tenue en décembre 2017	</a:t>
            </a:r>
          </a:p>
        </p:txBody>
      </p:sp>
    </p:spTree>
    <p:extLst>
      <p:ext uri="{BB962C8B-B14F-4D97-AF65-F5344CB8AC3E}">
        <p14:creationId xmlns:p14="http://schemas.microsoft.com/office/powerpoint/2010/main" val="3505924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des prévisions budgétaires pour l'année 2018</a:t>
            </a:r>
          </a:p>
        </p:txBody>
      </p:sp>
    </p:spTree>
    <p:extLst>
      <p:ext uri="{BB962C8B-B14F-4D97-AF65-F5344CB8AC3E}">
        <p14:creationId xmlns:p14="http://schemas.microsoft.com/office/powerpoint/2010/main" val="1174337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BFE1DD3-D6BE-4BFE-9450-FA5D03850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07457"/>
              </p:ext>
            </p:extLst>
          </p:nvPr>
        </p:nvGraphicFramePr>
        <p:xfrm>
          <a:off x="1187623" y="67921"/>
          <a:ext cx="6768753" cy="5007657"/>
        </p:xfrm>
        <a:graphic>
          <a:graphicData uri="http://schemas.openxmlformats.org/drawingml/2006/table">
            <a:tbl>
              <a:tblPr/>
              <a:tblGrid>
                <a:gridCol w="2088581">
                  <a:extLst>
                    <a:ext uri="{9D8B030D-6E8A-4147-A177-3AD203B41FA5}">
                      <a16:colId xmlns:a16="http://schemas.microsoft.com/office/drawing/2014/main" val="1496890561"/>
                    </a:ext>
                  </a:extLst>
                </a:gridCol>
                <a:gridCol w="1170043">
                  <a:extLst>
                    <a:ext uri="{9D8B030D-6E8A-4147-A177-3AD203B41FA5}">
                      <a16:colId xmlns:a16="http://schemas.microsoft.com/office/drawing/2014/main" val="246664631"/>
                    </a:ext>
                  </a:extLst>
                </a:gridCol>
                <a:gridCol w="1170043">
                  <a:extLst>
                    <a:ext uri="{9D8B030D-6E8A-4147-A177-3AD203B41FA5}">
                      <a16:colId xmlns:a16="http://schemas.microsoft.com/office/drawing/2014/main" val="4260358401"/>
                    </a:ext>
                  </a:extLst>
                </a:gridCol>
                <a:gridCol w="1170043">
                  <a:extLst>
                    <a:ext uri="{9D8B030D-6E8A-4147-A177-3AD203B41FA5}">
                      <a16:colId xmlns:a16="http://schemas.microsoft.com/office/drawing/2014/main" val="2064478336"/>
                    </a:ext>
                  </a:extLst>
                </a:gridCol>
                <a:gridCol w="1170043">
                  <a:extLst>
                    <a:ext uri="{9D8B030D-6E8A-4147-A177-3AD203B41FA5}">
                      <a16:colId xmlns:a16="http://schemas.microsoft.com/office/drawing/2014/main" val="3175968929"/>
                    </a:ext>
                  </a:extLst>
                </a:gridCol>
              </a:tblGrid>
              <a:tr h="273741">
                <a:tc>
                  <a:txBody>
                    <a:bodyPr/>
                    <a:lstStyle/>
                    <a:p>
                      <a:pPr algn="l" fontAlgn="ctr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REVENUS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CA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CA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4617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Taxes générales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11 465 500  $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71,89 %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11 769 290 $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71.13 %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135971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Eau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146 560 $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0,92 %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168 440 $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1.02 %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04636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Matières résiduelles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835 150 $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5,24 %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856 400 $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5.18 %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88395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Taxes sur une autre base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517 020 $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3,24 %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529 210 $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3.20 %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783893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Service de la dette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245 550 $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1,54 %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245 920 $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1.49 %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080636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Paiements tenant lieu de taxes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120 280 $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0,75 %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120 490 $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0.73 %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926191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Autres revenus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1 944 180 $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12,19 %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2 156 410 $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13.03 %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59805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Transferts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674 790 $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4,23 %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699 640 $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4.23 %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75021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l" fontAlgn="ctr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15 949 030 $ 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16 545 800 $ 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15155"/>
                  </a:ext>
                </a:extLst>
              </a:tr>
              <a:tr h="184634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28" marR="8028" marT="80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68202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l" fontAlgn="ctr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CHARGES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CA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CA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51038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Administration générale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2 527 240 $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15,85 %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2 323 010 $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14,04 %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197149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Sécurité publique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3 135 870 $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19,66 %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3 130 050 $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18,92 %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62114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3 343 350 $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20,96 %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3 810 290 $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23,03 %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548824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Hygiène du milieu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1 709 600 $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10,72 %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1 794 510 $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10,85 %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146240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Santé et Bien-être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4 500 $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0,03 %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4 500 $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0,03 %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63321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Aménagement et urbanisme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578 370 $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3,63 %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596 230 $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3,60 %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844449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Activités récréatives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1 629 890 $ 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10,22 %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1 905 750 $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11,52 %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75888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Activités culturelles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671 960 $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4,21 %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688 880 $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4,16 %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345954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Frais de financement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459 720 $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2,88 %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429 510 $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2,60 %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96309"/>
                  </a:ext>
                </a:extLst>
              </a:tr>
              <a:tr h="196941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Affectations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1 888 530 $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11,84 %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1 863 070 $ </a:t>
                      </a:r>
                    </a:p>
                  </a:txBody>
                  <a:tcPr marL="8028" marR="8028" marT="80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11,26 %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371761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l" fontAlgn="ctr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028" marR="8028" marT="8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>
                          <a:effectLst/>
                          <a:latin typeface="Arial" panose="020B0604020202020204" pitchFamily="34" charset="0"/>
                        </a:rPr>
                        <a:t>15 949 030 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16 545 800 $ 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8028" marR="8028" marT="8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2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22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programme triennal d’immobilisations 2018, 2019 et 2020	</a:t>
            </a:r>
          </a:p>
        </p:txBody>
      </p:sp>
    </p:spTree>
    <p:extLst>
      <p:ext uri="{BB962C8B-B14F-4D97-AF65-F5344CB8AC3E}">
        <p14:creationId xmlns:p14="http://schemas.microsoft.com/office/powerpoint/2010/main" val="29566931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246E7A3-943C-4B9D-B1C1-4A04F17FE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62615"/>
              </p:ext>
            </p:extLst>
          </p:nvPr>
        </p:nvGraphicFramePr>
        <p:xfrm>
          <a:off x="899592" y="1563638"/>
          <a:ext cx="707206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157">
                  <a:extLst>
                    <a:ext uri="{9D8B030D-6E8A-4147-A177-3AD203B41FA5}">
                      <a16:colId xmlns:a16="http://schemas.microsoft.com/office/drawing/2014/main" val="1072173578"/>
                    </a:ext>
                  </a:extLst>
                </a:gridCol>
                <a:gridCol w="762503">
                  <a:extLst>
                    <a:ext uri="{9D8B030D-6E8A-4147-A177-3AD203B41FA5}">
                      <a16:colId xmlns:a16="http://schemas.microsoft.com/office/drawing/2014/main" val="34304240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116019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978286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1524857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46269835"/>
                    </a:ext>
                  </a:extLst>
                </a:gridCol>
              </a:tblGrid>
              <a:tr h="133830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DESCRIPTION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>
                          <a:effectLst/>
                        </a:rPr>
                        <a:t>En cours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>
                          <a:effectLst/>
                        </a:rPr>
                        <a:t>2 018  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>
                          <a:effectLst/>
                        </a:rPr>
                        <a:t>2 019  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2 020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 TOTAL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07432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 dirty="0">
                          <a:effectLst/>
                          <a:hlinkClick r:id="rId2"/>
                        </a:rPr>
                        <a:t>Réaménagement des bureaux et achat de mobilier</a:t>
                      </a:r>
                      <a:endParaRPr lang="fr-CA" sz="12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 dirty="0">
                          <a:effectLst/>
                        </a:rPr>
                        <a:t>31 500 $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31 500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6254405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 dirty="0">
                          <a:effectLst/>
                          <a:hlinkClick r:id="rId3"/>
                        </a:rPr>
                        <a:t>Refonte et implantation du logo de la Ville</a:t>
                      </a:r>
                      <a:endParaRPr lang="fr-CA" sz="12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16 000 $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16 000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7094293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 dirty="0">
                          <a:effectLst/>
                          <a:hlinkClick r:id="rId4"/>
                        </a:rPr>
                        <a:t>Refonte de la </a:t>
                      </a:r>
                      <a:r>
                        <a:rPr lang="fr-CA" sz="1200" u="sng" strike="noStrike" dirty="0" err="1">
                          <a:effectLst/>
                          <a:hlinkClick r:id="rId4"/>
                        </a:rPr>
                        <a:t>signalitique</a:t>
                      </a:r>
                      <a:r>
                        <a:rPr lang="fr-CA" sz="1200" u="sng" strike="noStrike" dirty="0">
                          <a:effectLst/>
                          <a:hlinkClick r:id="rId4"/>
                        </a:rPr>
                        <a:t> sur le territoire</a:t>
                      </a:r>
                      <a:endParaRPr lang="fr-CA" sz="12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17 000 $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79 000 $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  96 000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2539967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/>
                      <a:r>
                        <a:rPr lang="fr-CA" sz="1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 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effectLst/>
                        </a:rPr>
                        <a:t>31 500 $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effectLst/>
                        </a:rPr>
                        <a:t>33 000 $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effectLst/>
                        </a:rPr>
                        <a:t>79 000 $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        143 500  $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65938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77C2D44-6814-4789-982E-39C9A0AAF54F}"/>
              </a:ext>
            </a:extLst>
          </p:cNvPr>
          <p:cNvSpPr/>
          <p:nvPr/>
        </p:nvSpPr>
        <p:spPr>
          <a:xfrm>
            <a:off x="3275856" y="1100232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fr-CA" dirty="0"/>
              <a:t>ADMINISTRATION</a:t>
            </a:r>
            <a:endParaRPr lang="fr-CA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471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6CD3CD2-8575-4704-B001-CB82392C3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094781"/>
              </p:ext>
            </p:extLst>
          </p:nvPr>
        </p:nvGraphicFramePr>
        <p:xfrm>
          <a:off x="1026575" y="1347614"/>
          <a:ext cx="707206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157">
                  <a:extLst>
                    <a:ext uri="{9D8B030D-6E8A-4147-A177-3AD203B41FA5}">
                      <a16:colId xmlns:a16="http://schemas.microsoft.com/office/drawing/2014/main" val="2013530195"/>
                    </a:ext>
                  </a:extLst>
                </a:gridCol>
                <a:gridCol w="762503">
                  <a:extLst>
                    <a:ext uri="{9D8B030D-6E8A-4147-A177-3AD203B41FA5}">
                      <a16:colId xmlns:a16="http://schemas.microsoft.com/office/drawing/2014/main" val="26846830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9737596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5218038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003244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7817387"/>
                    </a:ext>
                  </a:extLst>
                </a:gridCol>
              </a:tblGrid>
              <a:tr h="153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u="none" strike="noStrike" dirty="0">
                          <a:effectLst/>
                        </a:rPr>
                        <a:t>DESCRIPTION</a:t>
                      </a:r>
                      <a:endParaRPr lang="fr-CA" sz="1200" b="1" dirty="0"/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En cours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2 018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2 019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2 020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 TOTAL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4576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2"/>
                        </a:rPr>
                        <a:t>Habit de protection (bunker suit)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15 000 $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16 500 $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 dirty="0">
                          <a:effectLst/>
                        </a:rPr>
                        <a:t>17 500 $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49 000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7265147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 dirty="0">
                          <a:effectLst/>
                          <a:hlinkClick r:id="rId3"/>
                        </a:rPr>
                        <a:t>Réservoir grande capacité - Centre de la Ville</a:t>
                      </a:r>
                      <a:endParaRPr lang="fr-CA" sz="12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100 000 $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100 000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6985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 dirty="0">
                          <a:effectLst/>
                          <a:hlinkClick r:id="rId4"/>
                        </a:rPr>
                        <a:t>Réservoir de grande capacité - Poste incendie 2</a:t>
                      </a:r>
                      <a:endParaRPr lang="fr-CA" sz="12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100 000 $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100 000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766297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5"/>
                        </a:rPr>
                        <a:t>Séchoir pour habit de protection (bunker suit)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 dirty="0">
                          <a:effectLst/>
                        </a:rPr>
                        <a:t>12 000 $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  12 000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1655913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6"/>
                        </a:rPr>
                        <a:t>Ford F250 - Remplacement de l'unité 1003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70 000 $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  70 000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7023920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7"/>
                        </a:rPr>
                        <a:t>Canon à eau portatif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6 500 $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 6 500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709897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8"/>
                        </a:rPr>
                        <a:t>Autopompe - Remplacement de l'unité 1011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1 500 $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650 000 $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651 500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5872893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9"/>
                        </a:rPr>
                        <a:t>VTT - Remplacement du VTT acquis en 2005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15 000 $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15 000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861457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10"/>
                        </a:rPr>
                        <a:t>Centre de pratique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35 000 $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40 000 $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75 000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6596348"/>
                  </a:ext>
                </a:extLst>
              </a:tr>
              <a:tr h="153903">
                <a:tc>
                  <a:txBody>
                    <a:bodyPr/>
                    <a:lstStyle/>
                    <a:p>
                      <a:r>
                        <a:rPr lang="fr-CA" sz="1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>
                          <a:effectLst/>
                        </a:rPr>
                        <a:t> 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effectLst/>
                        </a:rPr>
                        <a:t>198 500 $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effectLst/>
                        </a:rPr>
                        <a:t>816 500 $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effectLst/>
                        </a:rPr>
                        <a:t>64 000 $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     1 079 000  $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40804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E54C3A9-8D7B-44E2-80EF-34302BFC0BDA}"/>
              </a:ext>
            </a:extLst>
          </p:cNvPr>
          <p:cNvSpPr/>
          <p:nvPr/>
        </p:nvSpPr>
        <p:spPr>
          <a:xfrm>
            <a:off x="2411760" y="915566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fr-CA" dirty="0"/>
              <a:t>SERVICE DE SÉCURITÉ INCENDIE</a:t>
            </a:r>
            <a:endParaRPr lang="fr-CA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04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FC00E7D-729D-408D-98DE-CBB1E788A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54968"/>
              </p:ext>
            </p:extLst>
          </p:nvPr>
        </p:nvGraphicFramePr>
        <p:xfrm>
          <a:off x="725296" y="1491630"/>
          <a:ext cx="7693407" cy="2172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0919">
                  <a:extLst>
                    <a:ext uri="{9D8B030D-6E8A-4147-A177-3AD203B41FA5}">
                      <a16:colId xmlns:a16="http://schemas.microsoft.com/office/drawing/2014/main" val="4224239285"/>
                    </a:ext>
                  </a:extLst>
                </a:gridCol>
                <a:gridCol w="916423">
                  <a:extLst>
                    <a:ext uri="{9D8B030D-6E8A-4147-A177-3AD203B41FA5}">
                      <a16:colId xmlns:a16="http://schemas.microsoft.com/office/drawing/2014/main" val="3083567747"/>
                    </a:ext>
                  </a:extLst>
                </a:gridCol>
                <a:gridCol w="811769">
                  <a:extLst>
                    <a:ext uri="{9D8B030D-6E8A-4147-A177-3AD203B41FA5}">
                      <a16:colId xmlns:a16="http://schemas.microsoft.com/office/drawing/2014/main" val="4067208997"/>
                    </a:ext>
                  </a:extLst>
                </a:gridCol>
                <a:gridCol w="734239">
                  <a:extLst>
                    <a:ext uri="{9D8B030D-6E8A-4147-A177-3AD203B41FA5}">
                      <a16:colId xmlns:a16="http://schemas.microsoft.com/office/drawing/2014/main" val="637478399"/>
                    </a:ext>
                  </a:extLst>
                </a:gridCol>
                <a:gridCol w="849937">
                  <a:extLst>
                    <a:ext uri="{9D8B030D-6E8A-4147-A177-3AD203B41FA5}">
                      <a16:colId xmlns:a16="http://schemas.microsoft.com/office/drawing/2014/main" val="81551977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92786035"/>
                    </a:ext>
                  </a:extLst>
                </a:gridCol>
              </a:tblGrid>
              <a:tr h="252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u="none" strike="noStrike" dirty="0">
                          <a:effectLst/>
                        </a:rPr>
                        <a:t>DESCRIPTION</a:t>
                      </a:r>
                      <a:endParaRPr lang="fr-CA" sz="1200" b="1" dirty="0"/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En cours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2 018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2 019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2 020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 TOTAL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70758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2"/>
                        </a:rPr>
                        <a:t>Plan de gestion des eaux de ruissellement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4 300 000 $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      -  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5489819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3"/>
                        </a:rPr>
                        <a:t>Garage municipal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25 000 $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150 000 $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2 000 000 $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2 175 000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3964040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4"/>
                        </a:rPr>
                        <a:t>Remplacement de véhicules (Ford F-150 (#321))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180 000 $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260 000 $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180 000 $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620 000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8701700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5"/>
                        </a:rPr>
                        <a:t>Pavage de diverses rues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1 000 000 $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1 000 000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0816089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6"/>
                        </a:rPr>
                        <a:t>Réaménagement de la rue du Lac Rinfret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590 000 $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590 000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6845068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7"/>
                        </a:rPr>
                        <a:t>Réaménagement de Côte St-Nicholas (entre Filion et école)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1 125 000 $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1 125 000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6635781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8"/>
                        </a:rPr>
                        <a:t>Rétention des eaux de surface - secteur Phelan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150 000 $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150 000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9909071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9"/>
                        </a:rPr>
                        <a:t>Achat d'un GPS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40 000 $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  40 000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1800579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r>
                        <a:rPr lang="fr-CA" sz="1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 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 dirty="0">
                          <a:effectLst/>
                        </a:rPr>
                        <a:t>3 110 000 $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 dirty="0">
                          <a:effectLst/>
                        </a:rPr>
                        <a:t>410 000 $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 dirty="0">
                          <a:effectLst/>
                        </a:rPr>
                        <a:t>2 180 000 $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     5 700 000  $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4677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93F8A7-75B2-4F66-BC2B-56EE4BF9FBA8}"/>
              </a:ext>
            </a:extLst>
          </p:cNvPr>
          <p:cNvSpPr/>
          <p:nvPr/>
        </p:nvSpPr>
        <p:spPr>
          <a:xfrm>
            <a:off x="3059832" y="987574"/>
            <a:ext cx="229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fr-CA" dirty="0"/>
              <a:t>TRAVAUX PUBLICS</a:t>
            </a:r>
            <a:endParaRPr lang="fr-CA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1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E132B-9EC4-4711-86AC-5FA0CC44E3F0}"/>
              </a:ext>
            </a:extLst>
          </p:cNvPr>
          <p:cNvSpPr/>
          <p:nvPr/>
        </p:nvSpPr>
        <p:spPr>
          <a:xfrm>
            <a:off x="2195736" y="1016001"/>
            <a:ext cx="4352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latin typeface="Arial" panose="020B0604020202020204" pitchFamily="34" charset="0"/>
              </a:rPr>
              <a:t>URBANISME ET HYGIÈNE DU MILIEU</a:t>
            </a:r>
            <a:r>
              <a:rPr lang="fr-CA" dirty="0"/>
              <a:t>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28D3DE2-C88A-4FFA-8349-2EACDEA4C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78676"/>
              </p:ext>
            </p:extLst>
          </p:nvPr>
        </p:nvGraphicFramePr>
        <p:xfrm>
          <a:off x="828136" y="1491630"/>
          <a:ext cx="7487727" cy="2029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5460">
                  <a:extLst>
                    <a:ext uri="{9D8B030D-6E8A-4147-A177-3AD203B41FA5}">
                      <a16:colId xmlns:a16="http://schemas.microsoft.com/office/drawing/2014/main" val="1485698338"/>
                    </a:ext>
                  </a:extLst>
                </a:gridCol>
                <a:gridCol w="851882">
                  <a:extLst>
                    <a:ext uri="{9D8B030D-6E8A-4147-A177-3AD203B41FA5}">
                      <a16:colId xmlns:a16="http://schemas.microsoft.com/office/drawing/2014/main" val="101270288"/>
                    </a:ext>
                  </a:extLst>
                </a:gridCol>
                <a:gridCol w="767746">
                  <a:extLst>
                    <a:ext uri="{9D8B030D-6E8A-4147-A177-3AD203B41FA5}">
                      <a16:colId xmlns:a16="http://schemas.microsoft.com/office/drawing/2014/main" val="87795023"/>
                    </a:ext>
                  </a:extLst>
                </a:gridCol>
                <a:gridCol w="778262">
                  <a:extLst>
                    <a:ext uri="{9D8B030D-6E8A-4147-A177-3AD203B41FA5}">
                      <a16:colId xmlns:a16="http://schemas.microsoft.com/office/drawing/2014/main" val="469542870"/>
                    </a:ext>
                  </a:extLst>
                </a:gridCol>
                <a:gridCol w="572249">
                  <a:extLst>
                    <a:ext uri="{9D8B030D-6E8A-4147-A177-3AD203B41FA5}">
                      <a16:colId xmlns:a16="http://schemas.microsoft.com/office/drawing/2014/main" val="39701307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48682076"/>
                    </a:ext>
                  </a:extLst>
                </a:gridCol>
              </a:tblGrid>
              <a:tr h="292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u="none" strike="noStrike" dirty="0">
                          <a:effectLst/>
                        </a:rPr>
                        <a:t>DESCRIPTION</a:t>
                      </a:r>
                      <a:endParaRPr lang="fr-CA" sz="1200" b="1" dirty="0"/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En cours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2 018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2 019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2 020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 TOTAL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8114"/>
                  </a:ext>
                </a:extLst>
              </a:tr>
              <a:tr h="2920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2"/>
                        </a:rPr>
                        <a:t>Système de traitement pour le manganèse (aqueduc Larochelle)</a:t>
                      </a:r>
                      <a:br>
                        <a:rPr lang="fr-CA" sz="1200" u="sng" strike="noStrike">
                          <a:effectLst/>
                          <a:hlinkClick r:id="rId2"/>
                        </a:rPr>
                      </a:br>
                      <a:r>
                        <a:rPr lang="fr-CA" sz="1200" u="sng" strike="noStrike">
                          <a:effectLst/>
                          <a:hlinkClick r:id="rId2"/>
                        </a:rPr>
                        <a:t>et entretien des bâtiments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733 170 $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                0    $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923911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3"/>
                        </a:rPr>
                        <a:t>Ajout de purges sur le réseau de distribution - Aqueduc Larochelle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48 000 $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  48 000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4415316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>
                          <a:effectLst/>
                          <a:hlinkClick r:id="rId4"/>
                        </a:rPr>
                        <a:t>Recherche en eau - Aqueduc Larochelle</a:t>
                      </a:r>
                      <a:endParaRPr lang="fr-CA" sz="12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100 000 $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100 000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6111721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sng" strike="noStrike" dirty="0">
                          <a:effectLst/>
                          <a:hlinkClick r:id="rId5"/>
                        </a:rPr>
                        <a:t>Mise à niveau de la télémétrie - Aqueduc Phelan et Larochelle</a:t>
                      </a:r>
                      <a:endParaRPr lang="fr-CA" sz="12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effectLst/>
                        </a:rPr>
                        <a:t>140 000 $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        140 000  $ 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474181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r>
                        <a:rPr lang="fr-CA" sz="1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 dirty="0">
                          <a:effectLst/>
                        </a:rPr>
                        <a:t>148 000 $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 dirty="0">
                          <a:effectLst/>
                        </a:rPr>
                        <a:t>140 000 $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 dirty="0">
                          <a:effectLst/>
                        </a:rPr>
                        <a:t>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effectLst/>
                        </a:rPr>
                        <a:t>        288 000  $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607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096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9EF7F8C-719B-4AD1-B6F6-782FF6DA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99553"/>
              </p:ext>
            </p:extLst>
          </p:nvPr>
        </p:nvGraphicFramePr>
        <p:xfrm>
          <a:off x="537242" y="987574"/>
          <a:ext cx="8069516" cy="338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5460">
                  <a:extLst>
                    <a:ext uri="{9D8B030D-6E8A-4147-A177-3AD203B41FA5}">
                      <a16:colId xmlns:a16="http://schemas.microsoft.com/office/drawing/2014/main" val="440952798"/>
                    </a:ext>
                  </a:extLst>
                </a:gridCol>
                <a:gridCol w="851882">
                  <a:extLst>
                    <a:ext uri="{9D8B030D-6E8A-4147-A177-3AD203B41FA5}">
                      <a16:colId xmlns:a16="http://schemas.microsoft.com/office/drawing/2014/main" val="4239519059"/>
                    </a:ext>
                  </a:extLst>
                </a:gridCol>
                <a:gridCol w="767746">
                  <a:extLst>
                    <a:ext uri="{9D8B030D-6E8A-4147-A177-3AD203B41FA5}">
                      <a16:colId xmlns:a16="http://schemas.microsoft.com/office/drawing/2014/main" val="1363228519"/>
                    </a:ext>
                  </a:extLst>
                </a:gridCol>
                <a:gridCol w="778262">
                  <a:extLst>
                    <a:ext uri="{9D8B030D-6E8A-4147-A177-3AD203B41FA5}">
                      <a16:colId xmlns:a16="http://schemas.microsoft.com/office/drawing/2014/main" val="2351250655"/>
                    </a:ext>
                  </a:extLst>
                </a:gridCol>
                <a:gridCol w="778262">
                  <a:extLst>
                    <a:ext uri="{9D8B030D-6E8A-4147-A177-3AD203B41FA5}">
                      <a16:colId xmlns:a16="http://schemas.microsoft.com/office/drawing/2014/main" val="2913482777"/>
                    </a:ext>
                  </a:extLst>
                </a:gridCol>
                <a:gridCol w="1527904">
                  <a:extLst>
                    <a:ext uri="{9D8B030D-6E8A-4147-A177-3AD203B41FA5}">
                      <a16:colId xmlns:a16="http://schemas.microsoft.com/office/drawing/2014/main" val="1109307968"/>
                    </a:ext>
                  </a:extLst>
                </a:gridCol>
              </a:tblGrid>
              <a:tr h="181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fr-CA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cours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2 018  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2 019  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2 020  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TOTAL 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6265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Jardin communautaire - 2e phase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42 000 $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42 000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3188388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Parc des Grands-Pics - Aménagement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150 000 $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25 000 $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175 000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6405586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4"/>
                        </a:rPr>
                        <a:t>Parc du Lac Rinfret - Aménagement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250 000 $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40 000 $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290 000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4079692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5"/>
                        </a:rPr>
                        <a:t>Parc l'Orée-des-Bois - Aménagement d'une piste d'hébertisme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40 000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39001085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6"/>
                        </a:rPr>
                        <a:t>Parcs Larochelle et Péridot - Modules de jeux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50 000 $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25 000 $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75 000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6915250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7"/>
                        </a:rPr>
                        <a:t>Parc Phelan - Entretien des terrains de tennis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25 000 $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25 000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7607505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Piste cyclable Larochelle - Saint-Jérôme (Interconnexion)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25 000 $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25 000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9806592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Sentier multifonctionnel - Larochelle /Chœur des Cascades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35 000 $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35 000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3768871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10"/>
                        </a:rPr>
                        <a:t>Remorque fermée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8 000 $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8 000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2892772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11"/>
                        </a:rPr>
                        <a:t>Kiosques permanents - parc Phelan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50 000 $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50 000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4245627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  <a:hlinkClick r:id="rId12"/>
                        </a:rPr>
                        <a:t>Tracteur à gazon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50 000 $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50 000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9874967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  <a:hlinkClick r:id="rId13"/>
                        </a:rPr>
                        <a:t>Parc Domaine Lanaudière - Aménagement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200 000 $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200 000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7289562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Remplacement du camion Éconoline (#707)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45 000 $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solidFill>
                            <a:schemeClr val="bg1"/>
                          </a:solidFill>
                          <a:effectLst/>
                        </a:rPr>
                        <a:t>          45 000  $ </a:t>
                      </a:r>
                      <a:endParaRPr lang="fr-CA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4460388"/>
                  </a:ext>
                </a:extLst>
              </a:tr>
              <a:tr h="181535">
                <a:tc>
                  <a:txBody>
                    <a:bodyPr/>
                    <a:lstStyle/>
                    <a:p>
                      <a:r>
                        <a:rPr lang="fr-CA" sz="1200" b="1" u="none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505 000 $</a:t>
                      </a:r>
                      <a:endParaRPr lang="fr-CA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285 000 $</a:t>
                      </a:r>
                      <a:endParaRPr lang="fr-CA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270 000 $</a:t>
                      </a:r>
                      <a:endParaRPr lang="fr-CA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1 060 000  $ 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80150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726C83-0196-4E20-A5D1-0D205281DBA8}"/>
              </a:ext>
            </a:extLst>
          </p:cNvPr>
          <p:cNvSpPr/>
          <p:nvPr/>
        </p:nvSpPr>
        <p:spPr>
          <a:xfrm>
            <a:off x="3851920" y="566180"/>
            <a:ext cx="117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latin typeface="Arial" panose="020B0604020202020204" pitchFamily="34" charset="0"/>
              </a:rPr>
              <a:t>LOISIRS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042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1001-2018 décrétant l'imposition des taux de taxation, de compensations et de la tarification de différents services municipaux pour l'année 2018</a:t>
            </a:r>
          </a:p>
        </p:txBody>
      </p:sp>
    </p:spTree>
    <p:extLst>
      <p:ext uri="{BB962C8B-B14F-4D97-AF65-F5344CB8AC3E}">
        <p14:creationId xmlns:p14="http://schemas.microsoft.com/office/powerpoint/2010/main" val="1412459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58BCD-1811-4B0B-B62E-02C4DAB6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CA" sz="130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1F02E04-178E-4218-ACEA-B7959DE9C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012920"/>
              </p:ext>
            </p:extLst>
          </p:nvPr>
        </p:nvGraphicFramePr>
        <p:xfrm>
          <a:off x="1055532" y="302133"/>
          <a:ext cx="7032935" cy="4635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2442">
                  <a:extLst>
                    <a:ext uri="{9D8B030D-6E8A-4147-A177-3AD203B41FA5}">
                      <a16:colId xmlns:a16="http://schemas.microsoft.com/office/drawing/2014/main" val="2807484024"/>
                    </a:ext>
                  </a:extLst>
                </a:gridCol>
                <a:gridCol w="515950">
                  <a:extLst>
                    <a:ext uri="{9D8B030D-6E8A-4147-A177-3AD203B41FA5}">
                      <a16:colId xmlns:a16="http://schemas.microsoft.com/office/drawing/2014/main" val="942470095"/>
                    </a:ext>
                  </a:extLst>
                </a:gridCol>
                <a:gridCol w="1920367">
                  <a:extLst>
                    <a:ext uri="{9D8B030D-6E8A-4147-A177-3AD203B41FA5}">
                      <a16:colId xmlns:a16="http://schemas.microsoft.com/office/drawing/2014/main" val="379778558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22135837"/>
                    </a:ext>
                  </a:extLst>
                </a:gridCol>
              </a:tblGrid>
              <a:tr h="2327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CA" sz="1200" u="none" strike="noStrike" dirty="0">
                          <a:effectLst/>
                        </a:rPr>
                        <a:t>Taux de taxes sur la valeur foncière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>
                          <a:effectLst/>
                        </a:rPr>
                        <a:t>2017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2018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72424"/>
                  </a:ext>
                </a:extLst>
              </a:tr>
              <a:tr h="167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Résiduelle (Résidentielle et autre)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0.6405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0.6405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3771469898"/>
                  </a:ext>
                </a:extLst>
              </a:tr>
              <a:tr h="167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Immeubles de six logements ou plus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0.6405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0.6405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4135720952"/>
                  </a:ext>
                </a:extLst>
              </a:tr>
              <a:tr h="167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Immeubles non résidentiels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0.8247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0.8247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666919536"/>
                  </a:ext>
                </a:extLst>
              </a:tr>
              <a:tr h="167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Immeubles industriels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>
                          <a:effectLst/>
                        </a:rPr>
                        <a:t>0.7903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0.7903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077421526"/>
                  </a:ext>
                </a:extLst>
              </a:tr>
              <a:tr h="167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Immeubles agricoles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>
                          <a:effectLst/>
                        </a:rPr>
                        <a:t>0.6405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0.6405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6290472"/>
                  </a:ext>
                </a:extLst>
              </a:tr>
              <a:tr h="167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Service de la dette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>
                          <a:effectLst/>
                        </a:rPr>
                        <a:t>0.1055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0.1050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519561438"/>
                  </a:ext>
                </a:extLst>
              </a:tr>
              <a:tr h="252162">
                <a:tc>
                  <a:txBody>
                    <a:bodyPr/>
                    <a:lstStyle/>
                    <a:p>
                      <a:pPr algn="l" fontAlgn="b"/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856958527"/>
                  </a:ext>
                </a:extLst>
              </a:tr>
              <a:tr h="2327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CA" sz="1200" u="none" strike="noStrike" dirty="0">
                          <a:effectLst/>
                        </a:rPr>
                        <a:t>Taux de taxe sur la valeur foncière - secteur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>
                          <a:effectLst/>
                        </a:rPr>
                        <a:t>2017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2018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36327"/>
                  </a:ext>
                </a:extLst>
              </a:tr>
              <a:tr h="3394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Réserve financière - entretien des</a:t>
                      </a:r>
                      <a:br>
                        <a:rPr lang="fr-CA" sz="1200" u="none" strike="noStrike" dirty="0">
                          <a:effectLst/>
                        </a:rPr>
                      </a:br>
                      <a:r>
                        <a:rPr lang="fr-CA" sz="1200" u="none" strike="noStrike" dirty="0">
                          <a:effectLst/>
                        </a:rPr>
                        <a:t>réseaux d'aqueduc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>
                          <a:effectLst/>
                        </a:rPr>
                        <a:t>0.0250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0.0250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645789417"/>
                  </a:ext>
                </a:extLst>
              </a:tr>
              <a:tr h="252162">
                <a:tc>
                  <a:txBody>
                    <a:bodyPr/>
                    <a:lstStyle/>
                    <a:p>
                      <a:pPr algn="l" fontAlgn="b"/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604616350"/>
                  </a:ext>
                </a:extLst>
              </a:tr>
              <a:tr h="232764">
                <a:tc>
                  <a:txBody>
                    <a:bodyPr/>
                    <a:lstStyle/>
                    <a:p>
                      <a:pPr algn="l" fontAlgn="ctr"/>
                      <a:r>
                        <a:rPr lang="fr-CA" sz="1200" u="none" strike="noStrike" dirty="0">
                          <a:effectLst/>
                        </a:rPr>
                        <a:t>Tarification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>
                          <a:effectLst/>
                        </a:rPr>
                        <a:t>2017</a:t>
                      </a:r>
                      <a:endParaRPr lang="fr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2018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72939"/>
                  </a:ext>
                </a:extLst>
              </a:tr>
              <a:tr h="1842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CA" sz="1200" u="none" strike="noStrike" dirty="0">
                          <a:effectLst/>
                        </a:rPr>
                        <a:t>Compensation - terrains vacants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  25 à 100 $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  25 à 100 $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1051262344"/>
                  </a:ext>
                </a:extLst>
              </a:tr>
              <a:tr h="29380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Enlèvement des ordures résidentielles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72 $  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72 $ 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2200560823"/>
                  </a:ext>
                </a:extLst>
              </a:tr>
              <a:tr h="293805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Enlèvement des ordures commerciales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>
                          <a:effectLst/>
                        </a:rPr>
                        <a:t> </a:t>
                      </a:r>
                      <a:endParaRPr lang="fr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7,50 à 250 $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7,50 à 250 $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4213199213"/>
                  </a:ext>
                </a:extLst>
              </a:tr>
              <a:tr h="1842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Collecte sélective résidentielle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20 $ 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25 $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4018061105"/>
                  </a:ext>
                </a:extLst>
              </a:tr>
              <a:tr h="1524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Collecte sélective commerciale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5 à 30 $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5 à 53 $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4068488088"/>
                  </a:ext>
                </a:extLst>
              </a:tr>
              <a:tr h="1842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Collecte des matières compostables résidentielles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35 $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30 $ 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3094173461"/>
                  </a:ext>
                </a:extLst>
              </a:tr>
              <a:tr h="1842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Collecte des matières compostables commerciales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5 à 45 $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5 à 58 $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3837362378"/>
                  </a:ext>
                </a:extLst>
              </a:tr>
              <a:tr h="1842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Eau - habitation unifamiliale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225 $ 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225 $ 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499335049"/>
                  </a:ext>
                </a:extLst>
              </a:tr>
              <a:tr h="1842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dirty="0">
                          <a:effectLst/>
                        </a:rPr>
                        <a:t>Contrôle des insectes piqueurs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46 $  </a:t>
                      </a:r>
                      <a:endParaRPr lang="fr-C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46 $   </a:t>
                      </a:r>
                      <a:endParaRPr lang="fr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3" marR="7283" marT="7283" marB="0" anchor="b"/>
                </a:tc>
                <a:extLst>
                  <a:ext uri="{0D108BD9-81ED-4DB2-BD59-A6C34878D82A}">
                    <a16:rowId xmlns:a16="http://schemas.microsoft.com/office/drawing/2014/main" val="339232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40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des dépenses et des paiements autorisés pour la période </a:t>
            </a:r>
          </a:p>
          <a:p>
            <a:pPr algn="l"/>
            <a:r>
              <a:rPr lang="fr-CA" dirty="0"/>
              <a:t>du 1</a:t>
            </a:r>
            <a:r>
              <a:rPr lang="fr-CA" baseline="30000" dirty="0"/>
              <a:t>er</a:t>
            </a:r>
            <a:r>
              <a:rPr lang="fr-CA" dirty="0"/>
              <a:t> au 31 décembre 2017	</a:t>
            </a:r>
          </a:p>
        </p:txBody>
      </p:sp>
    </p:spTree>
    <p:extLst>
      <p:ext uri="{BB962C8B-B14F-4D97-AF65-F5344CB8AC3E}">
        <p14:creationId xmlns:p14="http://schemas.microsoft.com/office/powerpoint/2010/main" val="1557532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au public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26266392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2560692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769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Merci, bonne fin de soirée !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6055697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3008721" y="1635646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Ville.de.Saint.Colomban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788" y="255314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st.colomban.qc.ca</a:t>
            </a:r>
          </a:p>
        </p:txBody>
      </p:sp>
      <p:pic>
        <p:nvPicPr>
          <p:cNvPr id="6" name="Image 5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77" y="2070681"/>
            <a:ext cx="361315" cy="356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0943" y="205504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St_Colomban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hlinkClick r:id="rId4" tooltip="Page Facebook de la Ville de Saint-Colomban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61" y="1622162"/>
            <a:ext cx="356235" cy="3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de la liste des comptes à payer et autorisation de paiement</a:t>
            </a:r>
          </a:p>
        </p:txBody>
      </p:sp>
    </p:spTree>
    <p:extLst>
      <p:ext uri="{BB962C8B-B14F-4D97-AF65-F5344CB8AC3E}">
        <p14:creationId xmlns:p14="http://schemas.microsoft.com/office/powerpoint/2010/main" val="170297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/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/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de la liste des contrats comportant une dépense de plus de 25 000 $	</a:t>
            </a:r>
          </a:p>
        </p:txBody>
      </p:sp>
    </p:spTree>
    <p:extLst>
      <p:ext uri="{BB962C8B-B14F-4D97-AF65-F5344CB8AC3E}">
        <p14:creationId xmlns:p14="http://schemas.microsoft.com/office/powerpoint/2010/main" val="58953750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PPT Séance du consei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33635</TotalTime>
  <Words>2119</Words>
  <Application>Microsoft Office PowerPoint</Application>
  <PresentationFormat>Affichage à l'écran (16:9)</PresentationFormat>
  <Paragraphs>693</Paragraphs>
  <Slides>73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Century Gothic</vt:lpstr>
      <vt:lpstr>MODÈLE_PPT Séance du conseil_2016</vt:lpstr>
      <vt:lpstr>Présentation PowerPoint</vt:lpstr>
      <vt:lpstr>Ouverture de la séance</vt:lpstr>
      <vt:lpstr>Adoption de l’ordre du jour </vt:lpstr>
      <vt:lpstr>Administration générale</vt:lpstr>
      <vt:lpstr>2.1</vt:lpstr>
      <vt:lpstr>2.2</vt:lpstr>
      <vt:lpstr>2.3</vt:lpstr>
      <vt:lpstr>2.4</vt:lpstr>
      <vt:lpstr>2.5</vt:lpstr>
      <vt:lpstr>2.6</vt:lpstr>
      <vt:lpstr>2.7</vt:lpstr>
      <vt:lpstr>2.8</vt:lpstr>
      <vt:lpstr>2.9</vt:lpstr>
      <vt:lpstr>2.10</vt:lpstr>
      <vt:lpstr>2.11</vt:lpstr>
      <vt:lpstr>2.12</vt:lpstr>
      <vt:lpstr>2.13</vt:lpstr>
      <vt:lpstr>2.14</vt:lpstr>
      <vt:lpstr>Présentation PowerPoint</vt:lpstr>
      <vt:lpstr>3.1</vt:lpstr>
      <vt:lpstr>Nombre de permis  décembre 2017 </vt:lpstr>
      <vt:lpstr>Valeur des permis  décembre 2017 </vt:lpstr>
      <vt:lpstr>3.2</vt:lpstr>
      <vt:lpstr>3.3</vt:lpstr>
      <vt:lpstr>3.4</vt:lpstr>
      <vt:lpstr>3.5</vt:lpstr>
      <vt:lpstr>3.6</vt:lpstr>
      <vt:lpstr>Présentation PowerPoint</vt:lpstr>
      <vt:lpstr>Présentation PowerPoint</vt:lpstr>
      <vt:lpstr>Présentation PowerPoint</vt:lpstr>
      <vt:lpstr>Implantation du stationnement</vt:lpstr>
      <vt:lpstr>3.7</vt:lpstr>
      <vt:lpstr>Présentation PowerPoint</vt:lpstr>
      <vt:lpstr>3.8</vt:lpstr>
      <vt:lpstr>Présentation PowerPoint</vt:lpstr>
      <vt:lpstr>3.9</vt:lpstr>
      <vt:lpstr>Présentation PowerPoint</vt:lpstr>
      <vt:lpstr>3.10</vt:lpstr>
      <vt:lpstr>3.11</vt:lpstr>
      <vt:lpstr>3.12</vt:lpstr>
      <vt:lpstr>50 x 80 m</vt:lpstr>
      <vt:lpstr>3.13</vt:lpstr>
      <vt:lpstr>Présentation PowerPoint</vt:lpstr>
      <vt:lpstr>4.1</vt:lpstr>
      <vt:lpstr>4.2</vt:lpstr>
      <vt:lpstr>4.3</vt:lpstr>
      <vt:lpstr>4.4</vt:lpstr>
      <vt:lpstr>Présentation PowerPoint</vt:lpstr>
      <vt:lpstr>Présentation PowerPoint</vt:lpstr>
      <vt:lpstr>6.1</vt:lpstr>
      <vt:lpstr>6.2</vt:lpstr>
      <vt:lpstr>6.3</vt:lpstr>
      <vt:lpstr>6.4</vt:lpstr>
      <vt:lpstr>Présentation PowerPoint</vt:lpstr>
      <vt:lpstr>7.1</vt:lpstr>
      <vt:lpstr>Présentation PowerPoint</vt:lpstr>
      <vt:lpstr>Présentation PowerPoint</vt:lpstr>
      <vt:lpstr>Présentation PowerPoint</vt:lpstr>
      <vt:lpstr>2.1</vt:lpstr>
      <vt:lpstr>2.2</vt:lpstr>
      <vt:lpstr>Présentation PowerPoint</vt:lpstr>
      <vt:lpstr>2.3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2.4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DU CONSEIL MUNICIPAL</dc:title>
  <dc:creator>Maxime Dorais</dc:creator>
  <cp:lastModifiedBy>Maxime Dorais</cp:lastModifiedBy>
  <cp:revision>285</cp:revision>
  <cp:lastPrinted>2017-09-12T21:03:01Z</cp:lastPrinted>
  <dcterms:created xsi:type="dcterms:W3CDTF">2016-07-11T19:55:52Z</dcterms:created>
  <dcterms:modified xsi:type="dcterms:W3CDTF">2018-01-16T22:37:12Z</dcterms:modified>
</cp:coreProperties>
</file>