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7" r:id="rId2"/>
    <p:sldId id="258" r:id="rId3"/>
    <p:sldId id="269" r:id="rId4"/>
    <p:sldId id="261" r:id="rId5"/>
    <p:sldId id="262" r:id="rId6"/>
    <p:sldId id="289" r:id="rId7"/>
    <p:sldId id="264" r:id="rId8"/>
    <p:sldId id="276" r:id="rId9"/>
    <p:sldId id="659" r:id="rId10"/>
    <p:sldId id="555" r:id="rId11"/>
    <p:sldId id="628" r:id="rId12"/>
    <p:sldId id="323" r:id="rId13"/>
    <p:sldId id="661" r:id="rId14"/>
    <p:sldId id="392" r:id="rId15"/>
    <p:sldId id="538" r:id="rId16"/>
    <p:sldId id="768" r:id="rId17"/>
    <p:sldId id="769" r:id="rId18"/>
    <p:sldId id="433" r:id="rId19"/>
    <p:sldId id="758" r:id="rId20"/>
    <p:sldId id="658" r:id="rId21"/>
    <p:sldId id="434" r:id="rId22"/>
    <p:sldId id="468" r:id="rId23"/>
    <p:sldId id="554" r:id="rId24"/>
    <p:sldId id="267" r:id="rId25"/>
    <p:sldId id="290" r:id="rId26"/>
    <p:sldId id="580" r:id="rId27"/>
    <p:sldId id="579" r:id="rId28"/>
    <p:sldId id="291" r:id="rId29"/>
    <p:sldId id="702" r:id="rId30"/>
    <p:sldId id="469" r:id="rId31"/>
    <p:sldId id="752" r:id="rId32"/>
    <p:sldId id="586" r:id="rId33"/>
    <p:sldId id="587" r:id="rId34"/>
    <p:sldId id="754" r:id="rId35"/>
    <p:sldId id="762" r:id="rId36"/>
    <p:sldId id="597" r:id="rId37"/>
    <p:sldId id="589" r:id="rId38"/>
    <p:sldId id="591" r:id="rId39"/>
    <p:sldId id="600" r:id="rId40"/>
    <p:sldId id="602" r:id="rId41"/>
    <p:sldId id="268" r:id="rId42"/>
    <p:sldId id="478" r:id="rId43"/>
    <p:sldId id="763" r:id="rId44"/>
    <p:sldId id="571" r:id="rId45"/>
    <p:sldId id="689" r:id="rId46"/>
    <p:sldId id="764" r:id="rId47"/>
    <p:sldId id="690" r:id="rId48"/>
    <p:sldId id="755" r:id="rId49"/>
    <p:sldId id="647" r:id="rId50"/>
    <p:sldId id="756" r:id="rId51"/>
    <p:sldId id="648" r:id="rId52"/>
    <p:sldId id="757" r:id="rId53"/>
    <p:sldId id="649" r:id="rId54"/>
    <p:sldId id="765" r:id="rId55"/>
    <p:sldId id="650" r:id="rId56"/>
    <p:sldId id="691" r:id="rId57"/>
    <p:sldId id="692" r:id="rId58"/>
    <p:sldId id="573" r:id="rId59"/>
    <p:sldId id="271" r:id="rId60"/>
    <p:sldId id="388" r:id="rId61"/>
    <p:sldId id="766" r:id="rId62"/>
    <p:sldId id="694" r:id="rId63"/>
    <p:sldId id="695" r:id="rId64"/>
    <p:sldId id="767" r:id="rId65"/>
    <p:sldId id="696" r:id="rId66"/>
    <p:sldId id="697" r:id="rId67"/>
    <p:sldId id="698" r:id="rId68"/>
    <p:sldId id="612" r:id="rId69"/>
    <p:sldId id="377" r:id="rId70"/>
    <p:sldId id="274" r:id="rId71"/>
    <p:sldId id="275" r:id="rId72"/>
    <p:sldId id="259" r:id="rId73"/>
  </p:sldIdLst>
  <p:sldSz cx="9144000" cy="5143500" type="screen16x9"/>
  <p:notesSz cx="9236075" cy="6950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82" autoAdjust="0"/>
  </p:normalViewPr>
  <p:slideViewPr>
    <p:cSldViewPr snapToObjects="1">
      <p:cViewPr varScale="1">
        <p:scale>
          <a:sx n="136" d="100"/>
          <a:sy n="136" d="100"/>
        </p:scale>
        <p:origin x="132" y="1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002019" cy="347624"/>
          </a:xfrm>
          <a:prstGeom prst="rect">
            <a:avLst/>
          </a:prstGeom>
        </p:spPr>
        <p:txBody>
          <a:bodyPr vert="horz" lIns="90758" tIns="45379" rIns="90758" bIns="45379" rtlCol="0"/>
          <a:lstStyle>
            <a:lvl1pPr algn="l">
              <a:defRPr sz="1200"/>
            </a:lvl1pPr>
          </a:lstStyle>
          <a:p>
            <a:endParaRPr lang="fr-CA"/>
          </a:p>
        </p:txBody>
      </p:sp>
      <p:sp>
        <p:nvSpPr>
          <p:cNvPr id="3" name="Espace réservé de la date 2"/>
          <p:cNvSpPr>
            <a:spLocks noGrp="1"/>
          </p:cNvSpPr>
          <p:nvPr>
            <p:ph type="dt" sz="quarter" idx="1"/>
          </p:nvPr>
        </p:nvSpPr>
        <p:spPr>
          <a:xfrm>
            <a:off x="5231949" y="0"/>
            <a:ext cx="4002019" cy="347624"/>
          </a:xfrm>
          <a:prstGeom prst="rect">
            <a:avLst/>
          </a:prstGeom>
        </p:spPr>
        <p:txBody>
          <a:bodyPr vert="horz" lIns="90758" tIns="45379" rIns="90758" bIns="45379" rtlCol="0"/>
          <a:lstStyle>
            <a:lvl1pPr algn="r">
              <a:defRPr sz="1200"/>
            </a:lvl1pPr>
          </a:lstStyle>
          <a:p>
            <a:fld id="{6942EE58-EBDF-430B-97CF-041C529ED265}" type="datetimeFigureOut">
              <a:rPr lang="fr-CA" smtClean="0"/>
              <a:t>2018-05-07</a:t>
            </a:fld>
            <a:endParaRPr lang="fr-CA"/>
          </a:p>
        </p:txBody>
      </p:sp>
      <p:sp>
        <p:nvSpPr>
          <p:cNvPr id="4" name="Espace réservé du pied de page 3"/>
          <p:cNvSpPr>
            <a:spLocks noGrp="1"/>
          </p:cNvSpPr>
          <p:nvPr>
            <p:ph type="ftr" sz="quarter" idx="2"/>
          </p:nvPr>
        </p:nvSpPr>
        <p:spPr>
          <a:xfrm>
            <a:off x="2" y="6601257"/>
            <a:ext cx="4002019" cy="347624"/>
          </a:xfrm>
          <a:prstGeom prst="rect">
            <a:avLst/>
          </a:prstGeom>
        </p:spPr>
        <p:txBody>
          <a:bodyPr vert="horz" lIns="90758" tIns="45379" rIns="90758" bIns="4537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5231949" y="6601257"/>
            <a:ext cx="4002019" cy="347624"/>
          </a:xfrm>
          <a:prstGeom prst="rect">
            <a:avLst/>
          </a:prstGeom>
        </p:spPr>
        <p:txBody>
          <a:bodyPr vert="horz" lIns="90758" tIns="45379" rIns="90758" bIns="45379" rtlCol="0" anchor="b"/>
          <a:lstStyle>
            <a:lvl1pPr algn="r">
              <a:defRPr sz="1200"/>
            </a:lvl1pPr>
          </a:lstStyle>
          <a:p>
            <a:fld id="{1841BC13-57B1-4F76-B552-546C1D5A8D4B}" type="slidenum">
              <a:rPr lang="fr-CA" smtClean="0"/>
              <a:t>‹N°›</a:t>
            </a:fld>
            <a:endParaRPr lang="fr-CA"/>
          </a:p>
        </p:txBody>
      </p:sp>
    </p:spTree>
    <p:extLst>
      <p:ext uri="{BB962C8B-B14F-4D97-AF65-F5344CB8AC3E}">
        <p14:creationId xmlns:p14="http://schemas.microsoft.com/office/powerpoint/2010/main" val="1011327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002019" cy="347624"/>
          </a:xfrm>
          <a:prstGeom prst="rect">
            <a:avLst/>
          </a:prstGeom>
        </p:spPr>
        <p:txBody>
          <a:bodyPr vert="horz" lIns="90758" tIns="45379" rIns="90758" bIns="45379" rtlCol="0"/>
          <a:lstStyle>
            <a:lvl1pPr algn="l">
              <a:defRPr sz="1200"/>
            </a:lvl1pPr>
          </a:lstStyle>
          <a:p>
            <a:endParaRPr lang="fr-CA"/>
          </a:p>
        </p:txBody>
      </p:sp>
      <p:sp>
        <p:nvSpPr>
          <p:cNvPr id="3" name="Espace réservé de la date 2"/>
          <p:cNvSpPr>
            <a:spLocks noGrp="1"/>
          </p:cNvSpPr>
          <p:nvPr>
            <p:ph type="dt" idx="1"/>
          </p:nvPr>
        </p:nvSpPr>
        <p:spPr>
          <a:xfrm>
            <a:off x="5231949" y="0"/>
            <a:ext cx="4002019" cy="347624"/>
          </a:xfrm>
          <a:prstGeom prst="rect">
            <a:avLst/>
          </a:prstGeom>
        </p:spPr>
        <p:txBody>
          <a:bodyPr vert="horz" lIns="90758" tIns="45379" rIns="90758" bIns="45379" rtlCol="0"/>
          <a:lstStyle>
            <a:lvl1pPr algn="r">
              <a:defRPr sz="1200"/>
            </a:lvl1pPr>
          </a:lstStyle>
          <a:p>
            <a:fld id="{D4FFAC0A-1E94-453A-A647-BF95D01304C7}" type="datetimeFigureOut">
              <a:rPr lang="fr-CA" smtClean="0"/>
              <a:t>2018-05-07</a:t>
            </a:fld>
            <a:endParaRPr lang="fr-CA"/>
          </a:p>
        </p:txBody>
      </p:sp>
      <p:sp>
        <p:nvSpPr>
          <p:cNvPr id="4" name="Espace réservé de l'image des diapositives 3"/>
          <p:cNvSpPr>
            <a:spLocks noGrp="1" noRot="1" noChangeAspect="1"/>
          </p:cNvSpPr>
          <p:nvPr>
            <p:ph type="sldImg" idx="2"/>
          </p:nvPr>
        </p:nvSpPr>
        <p:spPr>
          <a:xfrm>
            <a:off x="2300288" y="520700"/>
            <a:ext cx="4635500" cy="2606675"/>
          </a:xfrm>
          <a:prstGeom prst="rect">
            <a:avLst/>
          </a:prstGeom>
          <a:noFill/>
          <a:ln w="12700">
            <a:solidFill>
              <a:prstClr val="black"/>
            </a:solidFill>
          </a:ln>
        </p:spPr>
        <p:txBody>
          <a:bodyPr vert="horz" lIns="90758" tIns="45379" rIns="90758" bIns="45379" rtlCol="0" anchor="ctr"/>
          <a:lstStyle/>
          <a:p>
            <a:endParaRPr lang="fr-CA"/>
          </a:p>
        </p:txBody>
      </p:sp>
      <p:sp>
        <p:nvSpPr>
          <p:cNvPr id="5" name="Espace réservé des commentaires 4"/>
          <p:cNvSpPr>
            <a:spLocks noGrp="1"/>
          </p:cNvSpPr>
          <p:nvPr>
            <p:ph type="body" sz="quarter" idx="3"/>
          </p:nvPr>
        </p:nvSpPr>
        <p:spPr>
          <a:xfrm>
            <a:off x="924030" y="3301824"/>
            <a:ext cx="7388016" cy="3127414"/>
          </a:xfrm>
          <a:prstGeom prst="rect">
            <a:avLst/>
          </a:prstGeom>
        </p:spPr>
        <p:txBody>
          <a:bodyPr vert="horz" lIns="90758" tIns="45379" rIns="90758" bIns="4537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2" y="6601257"/>
            <a:ext cx="4002019" cy="347624"/>
          </a:xfrm>
          <a:prstGeom prst="rect">
            <a:avLst/>
          </a:prstGeom>
        </p:spPr>
        <p:txBody>
          <a:bodyPr vert="horz" lIns="90758" tIns="45379" rIns="90758" bIns="4537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231949" y="6601257"/>
            <a:ext cx="4002019" cy="347624"/>
          </a:xfrm>
          <a:prstGeom prst="rect">
            <a:avLst/>
          </a:prstGeom>
        </p:spPr>
        <p:txBody>
          <a:bodyPr vert="horz" lIns="90758" tIns="45379" rIns="90758" bIns="45379" rtlCol="0" anchor="b"/>
          <a:lstStyle>
            <a:lvl1pPr algn="r">
              <a:defRPr sz="1200"/>
            </a:lvl1pPr>
          </a:lstStyle>
          <a:p>
            <a:fld id="{D00FEB86-FB0F-476B-90DF-E07B6C4B3822}" type="slidenum">
              <a:rPr lang="fr-CA" smtClean="0"/>
              <a:t>‹N°›</a:t>
            </a:fld>
            <a:endParaRPr lang="fr-CA"/>
          </a:p>
        </p:txBody>
      </p:sp>
    </p:spTree>
    <p:extLst>
      <p:ext uri="{BB962C8B-B14F-4D97-AF65-F5344CB8AC3E}">
        <p14:creationId xmlns:p14="http://schemas.microsoft.com/office/powerpoint/2010/main" val="384245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00FEB86-FB0F-476B-90DF-E07B6C4B3822}" type="slidenum">
              <a:rPr lang="fr-CA" smtClean="0"/>
              <a:t>27</a:t>
            </a:fld>
            <a:endParaRPr lang="fr-CA"/>
          </a:p>
        </p:txBody>
      </p:sp>
    </p:spTree>
    <p:extLst>
      <p:ext uri="{BB962C8B-B14F-4D97-AF65-F5344CB8AC3E}">
        <p14:creationId xmlns:p14="http://schemas.microsoft.com/office/powerpoint/2010/main" val="246119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endParaRPr lang="fr-CA"/>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549B2268-6556-4EDA-BC98-75163ACD0F17}" type="datetimeFigureOut">
              <a:rPr lang="fr-CA" smtClean="0"/>
              <a:t>2018-05-07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165441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549B2268-6556-4EDA-BC98-75163ACD0F17}" type="datetimeFigureOut">
              <a:rPr lang="fr-CA" smtClean="0"/>
              <a:t>2018-05-07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34266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549B2268-6556-4EDA-BC98-75163ACD0F17}" type="datetimeFigureOut">
              <a:rPr lang="fr-CA" smtClean="0"/>
              <a:t>2018-05-07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368073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549B2268-6556-4EDA-BC98-75163ACD0F17}" type="datetimeFigureOut">
              <a:rPr lang="fr-CA" smtClean="0"/>
              <a:t>2018-05-07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331801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49B2268-6556-4EDA-BC98-75163ACD0F17}" type="datetimeFigureOut">
              <a:rPr lang="fr-CA" smtClean="0"/>
              <a:t>2018-05-07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401463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549B2268-6556-4EDA-BC98-75163ACD0F17}" type="datetimeFigureOut">
              <a:rPr lang="fr-CA" smtClean="0"/>
              <a:t>2018-05-07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346811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549B2268-6556-4EDA-BC98-75163ACD0F17}" type="datetimeFigureOut">
              <a:rPr lang="fr-CA" smtClean="0"/>
              <a:t>2018-05-07</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423553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549B2268-6556-4EDA-BC98-75163ACD0F17}" type="datetimeFigureOut">
              <a:rPr lang="fr-CA" smtClean="0"/>
              <a:t>2018-05-07</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113770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9B2268-6556-4EDA-BC98-75163ACD0F17}" type="datetimeFigureOut">
              <a:rPr lang="fr-CA" smtClean="0"/>
              <a:t>2018-05-07</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262056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49B2268-6556-4EDA-BC98-75163ACD0F17}" type="datetimeFigureOut">
              <a:rPr lang="fr-CA" smtClean="0"/>
              <a:t>2018-05-07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12121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49B2268-6556-4EDA-BC98-75163ACD0F17}" type="datetimeFigureOut">
              <a:rPr lang="fr-CA" smtClean="0"/>
              <a:t>2018-05-07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D3A8568-ACB2-46F7-8B36-F7FE4531E2A6}" type="slidenum">
              <a:rPr lang="fr-CA" smtClean="0"/>
              <a:t>‹N°›</a:t>
            </a:fld>
            <a:endParaRPr lang="fr-CA"/>
          </a:p>
        </p:txBody>
      </p:sp>
    </p:spTree>
    <p:extLst>
      <p:ext uri="{BB962C8B-B14F-4D97-AF65-F5344CB8AC3E}">
        <p14:creationId xmlns:p14="http://schemas.microsoft.com/office/powerpoint/2010/main" val="147585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9B2268-6556-4EDA-BC98-75163ACD0F17}" type="datetimeFigureOut">
              <a:rPr lang="fr-CA" smtClean="0"/>
              <a:t>2018-05-07</a:t>
            </a:fld>
            <a:endParaRPr lang="fr-CA"/>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3A8568-ACB2-46F7-8B36-F7FE4531E2A6}" type="slidenum">
              <a:rPr lang="fr-CA" smtClean="0"/>
              <a:t>‹N°›</a:t>
            </a:fld>
            <a:endParaRPr lang="fr-CA"/>
          </a:p>
        </p:txBody>
      </p:sp>
    </p:spTree>
    <p:extLst>
      <p:ext uri="{BB962C8B-B14F-4D97-AF65-F5344CB8AC3E}">
        <p14:creationId xmlns:p14="http://schemas.microsoft.com/office/powerpoint/2010/main" val="6822221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Layout" Target="../slideLayouts/slideLayout1.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Layout" Target="../slideLayouts/slideLayout1.xml"/><Relationship Id="rId4" Type="http://schemas.openxmlformats.org/officeDocument/2006/relationships/tags" Target="../tags/tag45.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6.jpeg"/><Relationship Id="rId5" Type="http://schemas.openxmlformats.org/officeDocument/2006/relationships/slideLayout" Target="../slideLayouts/slideLayout1.xml"/><Relationship Id="rId4" Type="http://schemas.openxmlformats.org/officeDocument/2006/relationships/tags" Target="../tags/tag53.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1.xml"/><Relationship Id="rId5" Type="http://schemas.openxmlformats.org/officeDocument/2006/relationships/tags" Target="../tags/tag58.xml"/><Relationship Id="rId4" Type="http://schemas.openxmlformats.org/officeDocument/2006/relationships/tags" Target="../tags/tag5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1.xml"/><Relationship Id="rId5" Type="http://schemas.openxmlformats.org/officeDocument/2006/relationships/tags" Target="../tags/tag64.xml"/><Relationship Id="rId4" Type="http://schemas.openxmlformats.org/officeDocument/2006/relationships/tags" Target="../tags/tag63.xml"/></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xml"/><Relationship Id="rId5" Type="http://schemas.openxmlformats.org/officeDocument/2006/relationships/tags" Target="../tags/tag72.xml"/><Relationship Id="rId4" Type="http://schemas.openxmlformats.org/officeDocument/2006/relationships/tags" Target="../tags/tag71.xml"/></Relationships>
</file>

<file path=ppt/slides/_rels/slide2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tags" Target="../tags/tag76.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80.xml"/><Relationship Id="rId7"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s/_rels/slide23.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1.xml"/><Relationship Id="rId5" Type="http://schemas.openxmlformats.org/officeDocument/2006/relationships/tags" Target="../tags/tag88.xml"/><Relationship Id="rId4" Type="http://schemas.openxmlformats.org/officeDocument/2006/relationships/tags" Target="../tags/tag87.xml"/></Relationships>
</file>

<file path=ppt/slides/_rels/slide24.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1.xml"/><Relationship Id="rId5" Type="http://schemas.openxmlformats.org/officeDocument/2006/relationships/tags" Target="../tags/tag96.xml"/><Relationship Id="rId4" Type="http://schemas.openxmlformats.org/officeDocument/2006/relationships/tags" Target="../tags/tag95.xml"/></Relationships>
</file>

<file path=ppt/slides/_rels/slide26.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2.jpeg"/><Relationship Id="rId5" Type="http://schemas.openxmlformats.org/officeDocument/2006/relationships/slideLayout" Target="../slideLayouts/slideLayout2.xml"/><Relationship Id="rId4" Type="http://schemas.openxmlformats.org/officeDocument/2006/relationships/tags" Target="../tags/tag100.xml"/></Relationships>
</file>

<file path=ppt/slides/_rels/slide27.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12.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28.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1.xml"/><Relationship Id="rId5" Type="http://schemas.openxmlformats.org/officeDocument/2006/relationships/tags" Target="../tags/tag109.xml"/><Relationship Id="rId4" Type="http://schemas.openxmlformats.org/officeDocument/2006/relationships/tags" Target="../tags/tag108.xml"/></Relationships>
</file>

<file path=ppt/slides/_rels/slide2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1.xml"/><Relationship Id="rId5" Type="http://schemas.openxmlformats.org/officeDocument/2006/relationships/tags" Target="../tags/tag118.xml"/><Relationship Id="rId4" Type="http://schemas.openxmlformats.org/officeDocument/2006/relationships/tags" Target="../tags/tag117.xml"/></Relationships>
</file>

<file path=ppt/slides/_rels/slide3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32.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s>
</file>

<file path=ppt/slides/_rels/slide33.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1.xml"/><Relationship Id="rId5" Type="http://schemas.openxmlformats.org/officeDocument/2006/relationships/tags" Target="../tags/tag133.xml"/><Relationship Id="rId4" Type="http://schemas.openxmlformats.org/officeDocument/2006/relationships/tags" Target="../tags/tag132.xml"/></Relationships>
</file>

<file path=ppt/slides/_rels/slide3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tags" Target="../tags/tag142.xml"/><Relationship Id="rId7" Type="http://schemas.openxmlformats.org/officeDocument/2006/relationships/slideLayout" Target="../slideLayouts/slideLayout1.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s>
</file>

<file path=ppt/slides/_rels/slide3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148.xml"/><Relationship Id="rId7" Type="http://schemas.openxmlformats.org/officeDocument/2006/relationships/slideLayout" Target="../slideLayouts/slideLayout1.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s>
</file>

<file path=ppt/slides/_rels/slide38.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1.xml"/><Relationship Id="rId5" Type="http://schemas.openxmlformats.org/officeDocument/2006/relationships/tags" Target="../tags/tag156.xml"/><Relationship Id="rId4" Type="http://schemas.openxmlformats.org/officeDocument/2006/relationships/tags" Target="../tags/tag155.xml"/></Relationships>
</file>

<file path=ppt/slides/_rels/slide39.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1.xml"/><Relationship Id="rId5" Type="http://schemas.openxmlformats.org/officeDocument/2006/relationships/tags" Target="../tags/tag161.xml"/><Relationship Id="rId4" Type="http://schemas.openxmlformats.org/officeDocument/2006/relationships/tags" Target="../tags/tag160.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1.xml"/><Relationship Id="rId5" Type="http://schemas.openxmlformats.org/officeDocument/2006/relationships/tags" Target="../tags/tag166.xml"/><Relationship Id="rId4" Type="http://schemas.openxmlformats.org/officeDocument/2006/relationships/tags" Target="../tags/tag165.xml"/></Relationships>
</file>

<file path=ppt/slides/_rels/slide41.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1.xml"/><Relationship Id="rId5" Type="http://schemas.openxmlformats.org/officeDocument/2006/relationships/tags" Target="../tags/tag174.xml"/><Relationship Id="rId4" Type="http://schemas.openxmlformats.org/officeDocument/2006/relationships/tags" Target="../tags/tag173.xml"/></Relationships>
</file>

<file path=ppt/slides/_rels/slide43.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19.png"/><Relationship Id="rId5" Type="http://schemas.openxmlformats.org/officeDocument/2006/relationships/slideLayout" Target="../slideLayouts/slideLayout2.xml"/><Relationship Id="rId4" Type="http://schemas.openxmlformats.org/officeDocument/2006/relationships/tags" Target="../tags/tag178.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81.xml"/><Relationship Id="rId7" Type="http://schemas.openxmlformats.org/officeDocument/2006/relationships/tags" Target="../tags/tag185.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5" Type="http://schemas.openxmlformats.org/officeDocument/2006/relationships/tags" Target="../tags/tag183.xml"/><Relationship Id="rId10" Type="http://schemas.openxmlformats.org/officeDocument/2006/relationships/image" Target="../media/image21.jpeg"/><Relationship Id="rId4" Type="http://schemas.openxmlformats.org/officeDocument/2006/relationships/tags" Target="../tags/tag182.xml"/><Relationship Id="rId9"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1.xml"/><Relationship Id="rId5" Type="http://schemas.openxmlformats.org/officeDocument/2006/relationships/tags" Target="../tags/tag190.xml"/><Relationship Id="rId4" Type="http://schemas.openxmlformats.org/officeDocument/2006/relationships/tags" Target="../tags/tag189.xml"/></Relationships>
</file>

<file path=ppt/slides/_rels/slide46.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22.jpeg"/><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slideLayout" Target="../slideLayouts/slideLayout1.xml"/><Relationship Id="rId5" Type="http://schemas.openxmlformats.org/officeDocument/2006/relationships/tags" Target="../tags/tag198.xml"/><Relationship Id="rId4" Type="http://schemas.openxmlformats.org/officeDocument/2006/relationships/tags" Target="../tags/tag197.xml"/></Relationships>
</file>

<file path=ppt/slides/_rels/slide48.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23.png"/><Relationship Id="rId5" Type="http://schemas.openxmlformats.org/officeDocument/2006/relationships/slideLayout" Target="../slideLayouts/slideLayout2.xml"/><Relationship Id="rId4" Type="http://schemas.openxmlformats.org/officeDocument/2006/relationships/tags" Target="../tags/tag202.xml"/></Relationships>
</file>

<file path=ppt/slides/_rels/slide49.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1.xml"/><Relationship Id="rId5" Type="http://schemas.openxmlformats.org/officeDocument/2006/relationships/tags" Target="../tags/tag207.xml"/><Relationship Id="rId4" Type="http://schemas.openxmlformats.org/officeDocument/2006/relationships/tags" Target="../tags/tag206.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Layout" Target="../slideLayouts/slideLayout1.xml"/><Relationship Id="rId4" Type="http://schemas.openxmlformats.org/officeDocument/2006/relationships/tags" Target="../tags/tag18.xml"/></Relationships>
</file>

<file path=ppt/slides/_rels/slide50.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24.jpe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2.xml"/><Relationship Id="rId5" Type="http://schemas.openxmlformats.org/officeDocument/2006/relationships/tags" Target="../tags/tag212.xml"/><Relationship Id="rId4" Type="http://schemas.openxmlformats.org/officeDocument/2006/relationships/tags" Target="../tags/tag211.xml"/></Relationships>
</file>

<file path=ppt/slides/_rels/slide51.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1.xml"/><Relationship Id="rId5" Type="http://schemas.openxmlformats.org/officeDocument/2006/relationships/tags" Target="../tags/tag217.xml"/><Relationship Id="rId4" Type="http://schemas.openxmlformats.org/officeDocument/2006/relationships/tags" Target="../tags/tag216.xml"/></Relationships>
</file>

<file path=ppt/slides/_rels/slide52.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image" Target="../media/image26.jpe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image" Target="../media/image25.jpeg"/><Relationship Id="rId5" Type="http://schemas.openxmlformats.org/officeDocument/2006/relationships/slideLayout" Target="../slideLayouts/slideLayout2.xml"/><Relationship Id="rId4" Type="http://schemas.openxmlformats.org/officeDocument/2006/relationships/tags" Target="../tags/tag221.xml"/></Relationships>
</file>

<file path=ppt/slides/_rels/slide53.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slideLayout" Target="../slideLayouts/slideLayout1.xml"/><Relationship Id="rId5" Type="http://schemas.openxmlformats.org/officeDocument/2006/relationships/tags" Target="../tags/tag226.xml"/><Relationship Id="rId4" Type="http://schemas.openxmlformats.org/officeDocument/2006/relationships/tags" Target="../tags/tag225.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slideLayout" Target="../slideLayouts/slideLayout1.xml"/><Relationship Id="rId5" Type="http://schemas.openxmlformats.org/officeDocument/2006/relationships/tags" Target="../tags/tag231.xml"/><Relationship Id="rId4" Type="http://schemas.openxmlformats.org/officeDocument/2006/relationships/tags" Target="../tags/tag230.xml"/></Relationships>
</file>

<file path=ppt/slides/_rels/slide56.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slideLayout" Target="../slideLayouts/slideLayout1.xml"/><Relationship Id="rId5" Type="http://schemas.openxmlformats.org/officeDocument/2006/relationships/tags" Target="../tags/tag236.xml"/><Relationship Id="rId4" Type="http://schemas.openxmlformats.org/officeDocument/2006/relationships/tags" Target="../tags/tag235.xml"/></Relationships>
</file>

<file path=ppt/slides/_rels/slide57.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1.xml"/><Relationship Id="rId5" Type="http://schemas.openxmlformats.org/officeDocument/2006/relationships/tags" Target="../tags/tag241.xml"/><Relationship Id="rId4" Type="http://schemas.openxmlformats.org/officeDocument/2006/relationships/tags" Target="../tags/tag24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3.xml"/><Relationship Id="rId1" Type="http://schemas.openxmlformats.org/officeDocument/2006/relationships/tags" Target="../tags/tag242.xml"/></Relationships>
</file>

<file path=ppt/slides/_rels/slide59.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5" Type="http://schemas.openxmlformats.org/officeDocument/2006/relationships/slideLayout" Target="../slideLayouts/slideLayout1.xml"/><Relationship Id="rId4" Type="http://schemas.openxmlformats.org/officeDocument/2006/relationships/tags" Target="../tags/tag250.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slideLayout" Target="../slideLayouts/slideLayout1.xml"/><Relationship Id="rId4" Type="http://schemas.openxmlformats.org/officeDocument/2006/relationships/tags" Target="../tags/tag254.xml"/></Relationships>
</file>

<file path=ppt/slides/_rels/slide63.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slideLayout" Target="../slideLayouts/slideLayout1.xml"/><Relationship Id="rId4" Type="http://schemas.openxmlformats.org/officeDocument/2006/relationships/tags" Target="../tags/tag258.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5" Type="http://schemas.openxmlformats.org/officeDocument/2006/relationships/slideLayout" Target="../slideLayouts/slideLayout1.xml"/><Relationship Id="rId4" Type="http://schemas.openxmlformats.org/officeDocument/2006/relationships/tags" Target="../tags/tag262.xml"/></Relationships>
</file>

<file path=ppt/slides/_rels/slide66.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image" Target="../media/image30.jpeg"/><Relationship Id="rId5" Type="http://schemas.openxmlformats.org/officeDocument/2006/relationships/slideLayout" Target="../slideLayouts/slideLayout1.xml"/><Relationship Id="rId4" Type="http://schemas.openxmlformats.org/officeDocument/2006/relationships/tags" Target="../tags/tag266.xml"/></Relationships>
</file>

<file path=ppt/slides/_rels/slide67.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31.jpeg"/><Relationship Id="rId5" Type="http://schemas.openxmlformats.org/officeDocument/2006/relationships/slideLayout" Target="../slideLayouts/slideLayout1.xml"/><Relationship Id="rId4" Type="http://schemas.openxmlformats.org/officeDocument/2006/relationships/tags" Target="../tags/tag27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2.xml"/><Relationship Id="rId1" Type="http://schemas.openxmlformats.org/officeDocument/2006/relationships/tags" Target="../tags/tag27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4.xml"/><Relationship Id="rId1" Type="http://schemas.openxmlformats.org/officeDocument/2006/relationships/tags" Target="../tags/tag273.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1.xml"/><Relationship Id="rId4" Type="http://schemas.openxmlformats.org/officeDocument/2006/relationships/tags" Target="../tags/tag25.xml"/></Relationships>
</file>

<file path=ppt/slides/_rels/slide70.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4"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9.xml"/><Relationship Id="rId1" Type="http://schemas.openxmlformats.org/officeDocument/2006/relationships/tags" Target="../tags/tag278.xml"/></Relationships>
</file>

<file path=ppt/slides/_rels/slide7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82.xml"/><Relationship Id="rId7" Type="http://schemas.openxmlformats.org/officeDocument/2006/relationships/image" Target="../media/image33.png"/><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image" Target="../media/image32.png"/><Relationship Id="rId5" Type="http://schemas.openxmlformats.org/officeDocument/2006/relationships/slideLayout" Target="../slideLayouts/slideLayout2.xml"/><Relationship Id="rId4" Type="http://schemas.openxmlformats.org/officeDocument/2006/relationships/tags" Target="../tags/tag28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Layout" Target="../slideLayouts/slideLayout1.xml"/><Relationship Id="rId4"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l="28117" t="26296" r="-1790" b="11545"/>
          <a:stretch/>
        </p:blipFill>
        <p:spPr>
          <a:xfrm>
            <a:off x="0" y="-71025"/>
            <a:ext cx="9396536" cy="5285550"/>
          </a:xfrm>
          <a:prstGeom prst="rect">
            <a:avLst/>
          </a:prstGeom>
        </p:spPr>
      </p:pic>
      <p:pic>
        <p:nvPicPr>
          <p:cNvPr id="1026" name="Picture 2" descr="P:\Communications\16- PHOTOS-VIDÉOS\02 BÂTIMENTS MUNICIPAUX\Hôtel de ville\IMG_6019.JP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196752" y="-236562"/>
            <a:ext cx="9217024" cy="6144682"/>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custDataLst>
              <p:tags r:id="rId3"/>
            </p:custDataLst>
          </p:nvPr>
        </p:nvSpPr>
        <p:spPr>
          <a:xfrm>
            <a:off x="4211960" y="-1160884"/>
            <a:ext cx="7920880" cy="7560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1"/>
          <p:cNvSpPr txBox="1">
            <a:spLocks/>
          </p:cNvSpPr>
          <p:nvPr>
            <p:custDataLst>
              <p:tags r:id="rId4"/>
            </p:custDataLst>
          </p:nvPr>
        </p:nvSpPr>
        <p:spPr>
          <a:xfrm>
            <a:off x="4698268" y="699542"/>
            <a:ext cx="10657184" cy="324036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br>
              <a:rPr lang="fr-CA" b="1" dirty="0">
                <a:latin typeface="Arial" panose="020B0604020202020204" pitchFamily="34" charset="0"/>
                <a:cs typeface="Arial" panose="020B0604020202020204" pitchFamily="34" charset="0"/>
              </a:rPr>
            </a:br>
            <a:r>
              <a:rPr lang="fr-CA" sz="7100" b="1" dirty="0">
                <a:solidFill>
                  <a:schemeClr val="bg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SÉANCE</a:t>
            </a:r>
            <a:br>
              <a:rPr lang="fr-CA" sz="7100" b="1" dirty="0">
                <a:solidFill>
                  <a:schemeClr val="bg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A" sz="7100" b="1" dirty="0">
                <a:solidFill>
                  <a:schemeClr val="bg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 CONSEIL</a:t>
            </a:r>
            <a:br>
              <a:rPr lang="fr-CA" sz="7100" b="1" dirty="0">
                <a:solidFill>
                  <a:schemeClr val="bg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A" sz="7100" b="1" dirty="0">
                <a:solidFill>
                  <a:schemeClr val="bg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MUNICIPAL</a:t>
            </a:r>
          </a:p>
        </p:txBody>
      </p:sp>
      <p:sp>
        <p:nvSpPr>
          <p:cNvPr id="4" name="Sous-titre 3"/>
          <p:cNvSpPr>
            <a:spLocks noGrp="1"/>
          </p:cNvSpPr>
          <p:nvPr>
            <p:ph type="subTitle" idx="1"/>
            <p:custDataLst>
              <p:tags r:id="rId5"/>
            </p:custDataLst>
          </p:nvPr>
        </p:nvSpPr>
        <p:spPr/>
        <p:txBody>
          <a:bodyPr/>
          <a:lstStyle/>
          <a:p>
            <a:endParaRPr lang="fr-CA"/>
          </a:p>
        </p:txBody>
      </p:sp>
    </p:spTree>
    <p:extLst>
      <p:ext uri="{BB962C8B-B14F-4D97-AF65-F5344CB8AC3E}">
        <p14:creationId xmlns:p14="http://schemas.microsoft.com/office/powerpoint/2010/main" val="388969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2.5</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6" name="Sous-titre 9"/>
          <p:cNvSpPr txBox="1">
            <a:spLocks/>
          </p:cNvSpPr>
          <p:nvPr>
            <p:custDataLst>
              <p:tags r:id="rId4"/>
            </p:custDataLst>
          </p:nvPr>
        </p:nvSpPr>
        <p:spPr>
          <a:xfrm>
            <a:off x="633408" y="20760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Dépôt du rapport des dépenses et des paiements autorisés pour la période du 1</a:t>
            </a:r>
            <a:r>
              <a:rPr lang="fr-CA" baseline="30000" dirty="0"/>
              <a:t>er  </a:t>
            </a:r>
            <a:r>
              <a:rPr lang="fr-CA" dirty="0"/>
              <a:t>avril au 30 avril 2018</a:t>
            </a:r>
          </a:p>
        </p:txBody>
      </p:sp>
    </p:spTree>
    <p:extLst>
      <p:ext uri="{BB962C8B-B14F-4D97-AF65-F5344CB8AC3E}">
        <p14:creationId xmlns:p14="http://schemas.microsoft.com/office/powerpoint/2010/main" val="923110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ADA0A3-FAD0-4A45-AB40-149358DA1EFA}"/>
              </a:ext>
            </a:extLst>
          </p:cNvPr>
          <p:cNvPicPr>
            <a:picLocks noChangeAspect="1"/>
          </p:cNvPicPr>
          <p:nvPr>
            <p:custDataLst>
              <p:tags r:id="rId1"/>
            </p:custDataLst>
          </p:nvPr>
        </p:nvPicPr>
        <p:blipFill>
          <a:blip r:embed="rId6"/>
          <a:stretch>
            <a:fillRect/>
          </a:stretch>
        </p:blipFill>
        <p:spPr>
          <a:xfrm>
            <a:off x="296011" y="0"/>
            <a:ext cx="8551978" cy="5143500"/>
          </a:xfrm>
          <a:prstGeom prst="rect">
            <a:avLst/>
          </a:prstGeom>
        </p:spPr>
      </p:pic>
      <p:sp>
        <p:nvSpPr>
          <p:cNvPr id="2" name="Titre 1">
            <a:extLst>
              <a:ext uri="{FF2B5EF4-FFF2-40B4-BE49-F238E27FC236}">
                <a16:creationId xmlns:a16="http://schemas.microsoft.com/office/drawing/2014/main" id="{25C68E5C-DE65-4539-8272-52347A49E4E2}"/>
              </a:ext>
            </a:extLst>
          </p:cNvPr>
          <p:cNvSpPr>
            <a:spLocks noGrp="1"/>
          </p:cNvSpPr>
          <p:nvPr>
            <p:ph type="title"/>
            <p:custDataLst>
              <p:tags r:id="rId2"/>
            </p:custDataLst>
          </p:nvPr>
        </p:nvSpPr>
        <p:spPr/>
        <p:txBody>
          <a:bodyPr/>
          <a:lstStyle/>
          <a:p>
            <a:endParaRPr lang="fr-CA"/>
          </a:p>
        </p:txBody>
      </p:sp>
      <p:sp>
        <p:nvSpPr>
          <p:cNvPr id="3" name="Espace réservé du contenu 2">
            <a:extLst>
              <a:ext uri="{FF2B5EF4-FFF2-40B4-BE49-F238E27FC236}">
                <a16:creationId xmlns:a16="http://schemas.microsoft.com/office/drawing/2014/main" id="{1C307D59-829E-4C4A-B4C5-635A0849B98E}"/>
              </a:ext>
            </a:extLst>
          </p:cNvPr>
          <p:cNvSpPr>
            <a:spLocks noGrp="1"/>
          </p:cNvSpPr>
          <p:nvPr>
            <p:ph idx="1"/>
            <p:custDataLst>
              <p:tags r:id="rId3"/>
            </p:custDataLst>
          </p:nvPr>
        </p:nvSpPr>
        <p:spPr/>
        <p:txBody>
          <a:bodyPr/>
          <a:lstStyle/>
          <a:p>
            <a:endParaRPr lang="fr-CA" dirty="0"/>
          </a:p>
        </p:txBody>
      </p:sp>
      <p:sp>
        <p:nvSpPr>
          <p:cNvPr id="7" name="ZoneTexte 6">
            <a:extLst>
              <a:ext uri="{FF2B5EF4-FFF2-40B4-BE49-F238E27FC236}">
                <a16:creationId xmlns:a16="http://schemas.microsoft.com/office/drawing/2014/main" id="{01BB596E-D2D5-4ED7-A217-516113AB5E1F}"/>
              </a:ext>
            </a:extLst>
          </p:cNvPr>
          <p:cNvSpPr txBox="1"/>
          <p:nvPr>
            <p:custDataLst>
              <p:tags r:id="rId4"/>
            </p:custDataLst>
          </p:nvPr>
        </p:nvSpPr>
        <p:spPr>
          <a:xfrm>
            <a:off x="3131840" y="2139702"/>
            <a:ext cx="4752528" cy="1200329"/>
          </a:xfrm>
          <a:prstGeom prst="rect">
            <a:avLst/>
          </a:prstGeom>
          <a:noFill/>
        </p:spPr>
        <p:txBody>
          <a:bodyPr wrap="square" rtlCol="0">
            <a:spAutoFit/>
          </a:bodyPr>
          <a:lstStyle/>
          <a:p>
            <a:r>
              <a:rPr lang="fr-CA" sz="7200" dirty="0">
                <a:solidFill>
                  <a:schemeClr val="bg1"/>
                </a:solidFill>
                <a:effectLst>
                  <a:outerShdw blurRad="38100" dist="38100" dir="2700000" algn="tl">
                    <a:srgbClr val="000000">
                      <a:alpha val="43137"/>
                    </a:srgbClr>
                  </a:outerShdw>
                </a:effectLst>
              </a:rPr>
              <a:t>Extrait</a:t>
            </a:r>
          </a:p>
        </p:txBody>
      </p:sp>
    </p:spTree>
    <p:extLst>
      <p:ext uri="{BB962C8B-B14F-4D97-AF65-F5344CB8AC3E}">
        <p14:creationId xmlns:p14="http://schemas.microsoft.com/office/powerpoint/2010/main" val="242039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2.6</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6" name="Sous-titre 9"/>
          <p:cNvSpPr txBox="1">
            <a:spLocks/>
          </p:cNvSpPr>
          <p:nvPr>
            <p:custDataLst>
              <p:tags r:id="rId4"/>
            </p:custDataLst>
          </p:nvPr>
        </p:nvSpPr>
        <p:spPr>
          <a:xfrm>
            <a:off x="633408" y="20760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Approbation de la liste des comptes à payer et autorisation de paiement</a:t>
            </a:r>
          </a:p>
        </p:txBody>
      </p:sp>
    </p:spTree>
    <p:extLst>
      <p:ext uri="{BB962C8B-B14F-4D97-AF65-F5344CB8AC3E}">
        <p14:creationId xmlns:p14="http://schemas.microsoft.com/office/powerpoint/2010/main" val="104342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69391AA-D131-4999-A553-7C9DBDDA2030}"/>
              </a:ext>
            </a:extLst>
          </p:cNvPr>
          <p:cNvPicPr>
            <a:picLocks noChangeAspect="1"/>
          </p:cNvPicPr>
          <p:nvPr>
            <p:custDataLst>
              <p:tags r:id="rId1"/>
            </p:custDataLst>
          </p:nvPr>
        </p:nvPicPr>
        <p:blipFill>
          <a:blip r:embed="rId6"/>
          <a:stretch>
            <a:fillRect/>
          </a:stretch>
        </p:blipFill>
        <p:spPr>
          <a:xfrm>
            <a:off x="257364" y="0"/>
            <a:ext cx="8629272" cy="5143500"/>
          </a:xfrm>
          <a:prstGeom prst="rect">
            <a:avLst/>
          </a:prstGeom>
        </p:spPr>
      </p:pic>
      <p:sp>
        <p:nvSpPr>
          <p:cNvPr id="2" name="Titre 1">
            <a:extLst>
              <a:ext uri="{FF2B5EF4-FFF2-40B4-BE49-F238E27FC236}">
                <a16:creationId xmlns:a16="http://schemas.microsoft.com/office/drawing/2014/main" id="{4C76B802-C1EF-4190-A959-95113AC9B306}"/>
              </a:ext>
            </a:extLst>
          </p:cNvPr>
          <p:cNvSpPr>
            <a:spLocks noGrp="1"/>
          </p:cNvSpPr>
          <p:nvPr>
            <p:ph type="title"/>
            <p:custDataLst>
              <p:tags r:id="rId2"/>
            </p:custDataLst>
          </p:nvPr>
        </p:nvSpPr>
        <p:spPr/>
        <p:txBody>
          <a:bodyPr/>
          <a:lstStyle/>
          <a:p>
            <a:endParaRPr lang="fr-CA"/>
          </a:p>
        </p:txBody>
      </p:sp>
      <p:sp>
        <p:nvSpPr>
          <p:cNvPr id="3" name="Espace réservé du contenu 2">
            <a:extLst>
              <a:ext uri="{FF2B5EF4-FFF2-40B4-BE49-F238E27FC236}">
                <a16:creationId xmlns:a16="http://schemas.microsoft.com/office/drawing/2014/main" id="{4B9E3A00-BD94-4C1B-A0C9-3FEDA1A49081}"/>
              </a:ext>
            </a:extLst>
          </p:cNvPr>
          <p:cNvSpPr>
            <a:spLocks noGrp="1"/>
          </p:cNvSpPr>
          <p:nvPr>
            <p:ph idx="1"/>
            <p:custDataLst>
              <p:tags r:id="rId3"/>
            </p:custDataLst>
          </p:nvPr>
        </p:nvSpPr>
        <p:spPr/>
        <p:txBody>
          <a:bodyPr/>
          <a:lstStyle/>
          <a:p>
            <a:endParaRPr lang="fr-CA"/>
          </a:p>
        </p:txBody>
      </p:sp>
      <p:sp>
        <p:nvSpPr>
          <p:cNvPr id="5" name="ZoneTexte 4">
            <a:extLst>
              <a:ext uri="{FF2B5EF4-FFF2-40B4-BE49-F238E27FC236}">
                <a16:creationId xmlns:a16="http://schemas.microsoft.com/office/drawing/2014/main" id="{7C9FE822-51AA-436A-B0E8-ED8C7EFAC2AF}"/>
              </a:ext>
            </a:extLst>
          </p:cNvPr>
          <p:cNvSpPr txBox="1"/>
          <p:nvPr>
            <p:custDataLst>
              <p:tags r:id="rId4"/>
            </p:custDataLst>
          </p:nvPr>
        </p:nvSpPr>
        <p:spPr>
          <a:xfrm>
            <a:off x="3131840" y="2139702"/>
            <a:ext cx="4752528" cy="1200329"/>
          </a:xfrm>
          <a:prstGeom prst="rect">
            <a:avLst/>
          </a:prstGeom>
          <a:noFill/>
        </p:spPr>
        <p:txBody>
          <a:bodyPr wrap="square" rtlCol="0">
            <a:spAutoFit/>
          </a:bodyPr>
          <a:lstStyle/>
          <a:p>
            <a:r>
              <a:rPr lang="fr-CA" sz="7200" dirty="0">
                <a:solidFill>
                  <a:schemeClr val="bg1"/>
                </a:solidFill>
                <a:effectLst>
                  <a:outerShdw blurRad="38100" dist="38100" dir="2700000" algn="tl">
                    <a:srgbClr val="000000">
                      <a:alpha val="43137"/>
                    </a:srgbClr>
                  </a:outerShdw>
                </a:effectLst>
              </a:rPr>
              <a:t>Extrait</a:t>
            </a:r>
          </a:p>
        </p:txBody>
      </p:sp>
    </p:spTree>
    <p:extLst>
      <p:ext uri="{BB962C8B-B14F-4D97-AF65-F5344CB8AC3E}">
        <p14:creationId xmlns:p14="http://schemas.microsoft.com/office/powerpoint/2010/main" val="390552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39451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3768393" cy="1102519"/>
          </a:xfrm>
        </p:spPr>
        <p:txBody>
          <a:bodyPr/>
          <a:lstStyle/>
          <a:p>
            <a:r>
              <a:rPr lang="en-CA" b="1" dirty="0">
                <a:latin typeface="Arial" panose="020B0604020202020204" pitchFamily="34" charset="0"/>
                <a:cs typeface="Arial" panose="020B0604020202020204" pitchFamily="34" charset="0"/>
              </a:rPr>
              <a:t>2.7</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6" name="Sous-titre 9"/>
          <p:cNvSpPr txBox="1">
            <a:spLocks/>
          </p:cNvSpPr>
          <p:nvPr>
            <p:custDataLst>
              <p:tags r:id="rId4"/>
            </p:custDataLst>
          </p:nvPr>
        </p:nvSpPr>
        <p:spPr>
          <a:xfrm>
            <a:off x="633409" y="2076078"/>
            <a:ext cx="3938592" cy="2664296"/>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Approbation des prévisions budgétaires 2018 du jardin collectif et communautaire de la Ville de Saint-Colomban</a:t>
            </a:r>
          </a:p>
        </p:txBody>
      </p:sp>
      <p:pic>
        <p:nvPicPr>
          <p:cNvPr id="12" name="Image 11" descr="Une image contenant arbre&#10;&#10;Description générée avec un niveau de confiance très élevé">
            <a:extLst>
              <a:ext uri="{FF2B5EF4-FFF2-40B4-BE49-F238E27FC236}">
                <a16:creationId xmlns:a16="http://schemas.microsoft.com/office/drawing/2014/main" id="{F2546B22-FC11-4BC2-892F-095D6AD27A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2968" y="0"/>
            <a:ext cx="6858000" cy="5143500"/>
          </a:xfrm>
          <a:prstGeom prst="rect">
            <a:avLst/>
          </a:prstGeom>
        </p:spPr>
      </p:pic>
    </p:spTree>
    <p:extLst>
      <p:ext uri="{BB962C8B-B14F-4D97-AF65-F5344CB8AC3E}">
        <p14:creationId xmlns:p14="http://schemas.microsoft.com/office/powerpoint/2010/main" val="58953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2.8</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467544" y="1960692"/>
            <a:ext cx="7291392"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0280" y="1983537"/>
            <a:ext cx="8123439" cy="266429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Adoption du règlement d’emprunt 2013 décrétant l'acquisition et l'installation d'un système de désinfection de l'eau par réacteurs ultraviolets pour les réseaux d'aqueduc Phelan et Larochelle et autorisant un emprunt de 175 000 $ nécessaire à cette fin</a:t>
            </a:r>
          </a:p>
        </p:txBody>
      </p:sp>
    </p:spTree>
    <p:extLst>
      <p:ext uri="{BB962C8B-B14F-4D97-AF65-F5344CB8AC3E}">
        <p14:creationId xmlns:p14="http://schemas.microsoft.com/office/powerpoint/2010/main" val="233753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1C9E2-35E8-4326-B3B2-A3B2BDB308A9}"/>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4078A82D-271C-4AAF-B975-24CF8231CB95}"/>
              </a:ext>
            </a:extLst>
          </p:cNvPr>
          <p:cNvSpPr>
            <a:spLocks noGrp="1"/>
          </p:cNvSpPr>
          <p:nvPr>
            <p:ph idx="1"/>
          </p:nvPr>
        </p:nvSpPr>
        <p:spPr/>
        <p:txBody>
          <a:bodyPr/>
          <a:lstStyle/>
          <a:p>
            <a:endParaRPr lang="fr-CA" dirty="0"/>
          </a:p>
        </p:txBody>
      </p:sp>
      <p:pic>
        <p:nvPicPr>
          <p:cNvPr id="4" name="Image 3">
            <a:extLst>
              <a:ext uri="{FF2B5EF4-FFF2-40B4-BE49-F238E27FC236}">
                <a16:creationId xmlns:a16="http://schemas.microsoft.com/office/drawing/2014/main" id="{BE3E5411-F7AD-426C-8DC5-FD2F6CDD2C2A}"/>
              </a:ext>
            </a:extLst>
          </p:cNvPr>
          <p:cNvPicPr>
            <a:picLocks noChangeAspect="1"/>
          </p:cNvPicPr>
          <p:nvPr/>
        </p:nvPicPr>
        <p:blipFill>
          <a:blip r:embed="rId3"/>
          <a:stretch>
            <a:fillRect/>
          </a:stretch>
        </p:blipFill>
        <p:spPr>
          <a:xfrm>
            <a:off x="1306516" y="0"/>
            <a:ext cx="6530968" cy="5143500"/>
          </a:xfrm>
          <a:prstGeom prst="rect">
            <a:avLst/>
          </a:prstGeom>
        </p:spPr>
      </p:pic>
      <p:sp>
        <p:nvSpPr>
          <p:cNvPr id="5" name="ZoneTexte 4">
            <a:extLst>
              <a:ext uri="{FF2B5EF4-FFF2-40B4-BE49-F238E27FC236}">
                <a16:creationId xmlns:a16="http://schemas.microsoft.com/office/drawing/2014/main" id="{8525FB47-2D52-4978-8419-AC8CE857946B}"/>
              </a:ext>
            </a:extLst>
          </p:cNvPr>
          <p:cNvSpPr txBox="1"/>
          <p:nvPr>
            <p:custDataLst>
              <p:tags r:id="rId1"/>
            </p:custDataLst>
          </p:nvPr>
        </p:nvSpPr>
        <p:spPr>
          <a:xfrm>
            <a:off x="3131840" y="2139702"/>
            <a:ext cx="4752528" cy="1200329"/>
          </a:xfrm>
          <a:prstGeom prst="rect">
            <a:avLst/>
          </a:prstGeom>
          <a:noFill/>
        </p:spPr>
        <p:txBody>
          <a:bodyPr wrap="square" rtlCol="0">
            <a:spAutoFit/>
          </a:bodyPr>
          <a:lstStyle/>
          <a:p>
            <a:r>
              <a:rPr lang="fr-CA" sz="7200" dirty="0">
                <a:solidFill>
                  <a:schemeClr val="bg1"/>
                </a:solidFill>
                <a:effectLst>
                  <a:outerShdw blurRad="38100" dist="38100" dir="2700000" algn="tl">
                    <a:srgbClr val="000000">
                      <a:alpha val="43137"/>
                    </a:srgbClr>
                  </a:outerShdw>
                </a:effectLst>
              </a:rPr>
              <a:t>Extrait</a:t>
            </a:r>
          </a:p>
        </p:txBody>
      </p:sp>
    </p:spTree>
    <p:extLst>
      <p:ext uri="{BB962C8B-B14F-4D97-AF65-F5344CB8AC3E}">
        <p14:creationId xmlns:p14="http://schemas.microsoft.com/office/powerpoint/2010/main" val="246588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A3E41A-AA29-4BD1-A858-AC15479884C4}"/>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1B374560-D2F8-41B5-A234-80CBA565FA84}"/>
              </a:ext>
            </a:extLst>
          </p:cNvPr>
          <p:cNvSpPr>
            <a:spLocks noGrp="1"/>
          </p:cNvSpPr>
          <p:nvPr>
            <p:ph idx="1"/>
          </p:nvPr>
        </p:nvSpPr>
        <p:spPr/>
        <p:txBody>
          <a:bodyPr/>
          <a:lstStyle/>
          <a:p>
            <a:endParaRPr lang="fr-CA"/>
          </a:p>
        </p:txBody>
      </p:sp>
      <p:pic>
        <p:nvPicPr>
          <p:cNvPr id="4" name="Espace réservé du contenu 8" descr="Une image contenant intérieur, plancher, mur&#10;&#10;Description générée avec un niveau de confiance très élevé">
            <a:extLst>
              <a:ext uri="{FF2B5EF4-FFF2-40B4-BE49-F238E27FC236}">
                <a16:creationId xmlns:a16="http://schemas.microsoft.com/office/drawing/2014/main" id="{1B70125D-086E-47CD-BCA9-35A454F6F4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154"/>
            <a:ext cx="9180512" cy="5297341"/>
          </a:xfrm>
          <a:prstGeom prst="rect">
            <a:avLst/>
          </a:prstGeom>
        </p:spPr>
      </p:pic>
      <p:sp>
        <p:nvSpPr>
          <p:cNvPr id="5" name="ZoneTexte 4">
            <a:extLst>
              <a:ext uri="{FF2B5EF4-FFF2-40B4-BE49-F238E27FC236}">
                <a16:creationId xmlns:a16="http://schemas.microsoft.com/office/drawing/2014/main" id="{2BCECB74-BDCC-4BA5-BDB9-E9C09CE4BAEA}"/>
              </a:ext>
            </a:extLst>
          </p:cNvPr>
          <p:cNvSpPr txBox="1"/>
          <p:nvPr/>
        </p:nvSpPr>
        <p:spPr>
          <a:xfrm>
            <a:off x="6012160" y="4752855"/>
            <a:ext cx="2826415" cy="369332"/>
          </a:xfrm>
          <a:prstGeom prst="rect">
            <a:avLst/>
          </a:prstGeom>
          <a:noFill/>
        </p:spPr>
        <p:txBody>
          <a:bodyPr wrap="none" rtlCol="0">
            <a:spAutoFit/>
          </a:bodyPr>
          <a:lstStyle/>
          <a:p>
            <a:r>
              <a:rPr lang="fr-CA" dirty="0"/>
              <a:t>Aqueduc Curé-</a:t>
            </a:r>
            <a:r>
              <a:rPr lang="fr-CA" dirty="0" err="1"/>
              <a:t>Presseault</a:t>
            </a:r>
            <a:endParaRPr lang="fr-CA" dirty="0"/>
          </a:p>
        </p:txBody>
      </p:sp>
      <p:pic>
        <p:nvPicPr>
          <p:cNvPr id="6" name="Picture 2" descr="La description de cette image suit.">
            <a:extLst>
              <a:ext uri="{FF2B5EF4-FFF2-40B4-BE49-F238E27FC236}">
                <a16:creationId xmlns:a16="http://schemas.microsoft.com/office/drawing/2014/main" id="{1773B742-A09A-40AE-94E1-CA42FBE06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 y="3581391"/>
            <a:ext cx="5383153" cy="158264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20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2.9</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467544" y="1960692"/>
            <a:ext cx="8352928" cy="27712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481008" y="2211710"/>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Libération du fonds de garantie en assurance biens du regroupement Laurentides-Outaouais pour la période du 1</a:t>
            </a:r>
            <a:r>
              <a:rPr lang="fr-CA" baseline="30000" dirty="0"/>
              <a:t>er</a:t>
            </a:r>
            <a:r>
              <a:rPr lang="fr-CA" dirty="0"/>
              <a:t> novembre 2013 au 1</a:t>
            </a:r>
            <a:r>
              <a:rPr lang="fr-CA" baseline="30000" dirty="0"/>
              <a:t>er</a:t>
            </a:r>
            <a:r>
              <a:rPr lang="fr-CA" dirty="0"/>
              <a:t> novembre 2014</a:t>
            </a:r>
          </a:p>
        </p:txBody>
      </p:sp>
    </p:spTree>
    <p:extLst>
      <p:ext uri="{BB962C8B-B14F-4D97-AF65-F5344CB8AC3E}">
        <p14:creationId xmlns:p14="http://schemas.microsoft.com/office/powerpoint/2010/main" val="408938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28E72-DFA7-41DC-B5E1-BAD2E8F39752}"/>
              </a:ext>
            </a:extLst>
          </p:cNvPr>
          <p:cNvSpPr>
            <a:spLocks noGrp="1"/>
          </p:cNvSpPr>
          <p:nvPr>
            <p:ph type="title"/>
            <p:custDataLst>
              <p:tags r:id="rId1"/>
            </p:custDataLst>
          </p:nvPr>
        </p:nvSpPr>
        <p:spPr/>
        <p:txBody>
          <a:bodyPr/>
          <a:lstStyle/>
          <a:p>
            <a:endParaRPr lang="fr-CA"/>
          </a:p>
        </p:txBody>
      </p:sp>
      <p:sp>
        <p:nvSpPr>
          <p:cNvPr id="3" name="Espace réservé du contenu 2">
            <a:extLst>
              <a:ext uri="{FF2B5EF4-FFF2-40B4-BE49-F238E27FC236}">
                <a16:creationId xmlns:a16="http://schemas.microsoft.com/office/drawing/2014/main" id="{A960C165-347F-4429-BCF5-6EF926935041}"/>
              </a:ext>
            </a:extLst>
          </p:cNvPr>
          <p:cNvSpPr>
            <a:spLocks noGrp="1"/>
          </p:cNvSpPr>
          <p:nvPr>
            <p:ph idx="1"/>
            <p:custDataLst>
              <p:tags r:id="rId2"/>
            </p:custDataLst>
          </p:nvPr>
        </p:nvSpPr>
        <p:spPr/>
        <p:txBody>
          <a:bodyPr/>
          <a:lstStyle/>
          <a:p>
            <a:endParaRPr lang="fr-CA"/>
          </a:p>
        </p:txBody>
      </p:sp>
      <p:pic>
        <p:nvPicPr>
          <p:cNvPr id="4" name="Image 3">
            <a:extLst>
              <a:ext uri="{FF2B5EF4-FFF2-40B4-BE49-F238E27FC236}">
                <a16:creationId xmlns:a16="http://schemas.microsoft.com/office/drawing/2014/main" id="{18E0B5F2-AA9E-42EA-B870-AEC298D22F7A}"/>
              </a:ext>
            </a:extLst>
          </p:cNvPr>
          <p:cNvPicPr>
            <a:picLocks noChangeAspect="1"/>
          </p:cNvPicPr>
          <p:nvPr>
            <p:custDataLst>
              <p:tags r:id="rId3"/>
            </p:custDataLst>
          </p:nvPr>
        </p:nvPicPr>
        <p:blipFill>
          <a:blip r:embed="rId5"/>
          <a:stretch>
            <a:fillRect/>
          </a:stretch>
        </p:blipFill>
        <p:spPr>
          <a:xfrm>
            <a:off x="2615054" y="0"/>
            <a:ext cx="3913891" cy="5143500"/>
          </a:xfrm>
          <a:prstGeom prst="rect">
            <a:avLst/>
          </a:prstGeom>
        </p:spPr>
      </p:pic>
    </p:spTree>
    <p:extLst>
      <p:ext uri="{BB962C8B-B14F-4D97-AF65-F5344CB8AC3E}">
        <p14:creationId xmlns:p14="http://schemas.microsoft.com/office/powerpoint/2010/main" val="383909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custDataLst>
              <p:tags r:id="rId1"/>
            </p:custDataLst>
          </p:nvPr>
        </p:nvSpPr>
        <p:spPr>
          <a:xfrm>
            <a:off x="3136304" y="1725200"/>
            <a:ext cx="7772400" cy="1102519"/>
          </a:xfrm>
        </p:spPr>
        <p:txBody>
          <a:bodyPr>
            <a:normAutofit fontScale="90000"/>
          </a:bodyPr>
          <a:lstStyle/>
          <a:p>
            <a:pPr algn="l"/>
            <a:r>
              <a:rPr lang="en-CA" sz="5400" b="1" dirty="0" err="1">
                <a:latin typeface="Arial" panose="020B0604020202020204" pitchFamily="34" charset="0"/>
                <a:cs typeface="Arial" panose="020B0604020202020204" pitchFamily="34" charset="0"/>
              </a:rPr>
              <a:t>Ouverture</a:t>
            </a:r>
            <a:br>
              <a:rPr lang="en-CA" sz="5400" b="1" dirty="0">
                <a:latin typeface="Arial" panose="020B0604020202020204" pitchFamily="34" charset="0"/>
                <a:cs typeface="Arial" panose="020B0604020202020204" pitchFamily="34" charset="0"/>
              </a:rPr>
            </a:br>
            <a:r>
              <a:rPr lang="en-CA" sz="5400" b="1" dirty="0">
                <a:latin typeface="Arial" panose="020B0604020202020204" pitchFamily="34" charset="0"/>
                <a:cs typeface="Arial" panose="020B0604020202020204" pitchFamily="34" charset="0"/>
              </a:rPr>
              <a:t>de la séance</a:t>
            </a:r>
            <a:endParaRPr lang="fr-CA" sz="5400" dirty="0">
              <a:latin typeface="Arial" panose="020B0604020202020204" pitchFamily="34" charset="0"/>
              <a:cs typeface="Arial" panose="020B0604020202020204" pitchFamily="34" charset="0"/>
            </a:endParaRPr>
          </a:p>
        </p:txBody>
      </p:sp>
      <p:sp>
        <p:nvSpPr>
          <p:cNvPr id="10" name="Sous-titre 9"/>
          <p:cNvSpPr>
            <a:spLocks noGrp="1"/>
          </p:cNvSpPr>
          <p:nvPr>
            <p:ph type="subTitle" idx="1"/>
            <p:custDataLst>
              <p:tags r:id="rId2"/>
            </p:custDataLst>
          </p:nvPr>
        </p:nvSpPr>
        <p:spPr/>
        <p:txBody>
          <a:bodyPr/>
          <a:lstStyle/>
          <a:p>
            <a:endParaRPr lang="fr-CA"/>
          </a:p>
        </p:txBody>
      </p:sp>
      <p:sp>
        <p:nvSpPr>
          <p:cNvPr id="11" name="ZoneTexte 10"/>
          <p:cNvSpPr txBox="1"/>
          <p:nvPr>
            <p:custDataLst>
              <p:tags r:id="rId3"/>
            </p:custDataLst>
          </p:nvPr>
        </p:nvSpPr>
        <p:spPr>
          <a:xfrm>
            <a:off x="482540" y="1491630"/>
            <a:ext cx="2145243"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3780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2.10</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467544" y="1960692"/>
            <a:ext cx="7291392"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0281" y="1983536"/>
            <a:ext cx="7950152" cy="31599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Autorisation de signature d'une transaction et quittance relativement au dossier de Cour numéro 700-17-014770-175 (Gaudreault Construction Inc. et Promotion Immobilière Lanaudière Inc. c. Ville de Saint-Colomban)</a:t>
            </a:r>
          </a:p>
        </p:txBody>
      </p:sp>
    </p:spTree>
    <p:extLst>
      <p:ext uri="{BB962C8B-B14F-4D97-AF65-F5344CB8AC3E}">
        <p14:creationId xmlns:p14="http://schemas.microsoft.com/office/powerpoint/2010/main" val="2351830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2.11</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467544" y="1960692"/>
            <a:ext cx="7291392"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0280" y="1983536"/>
            <a:ext cx="8123439" cy="303648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Modification de la résolution 099-03-18 relative à la nomination d'une personne responsable et acceptation des conditions d'utilisation des services électroniques du site de Revenu Québec</a:t>
            </a:r>
            <a:endParaRPr lang="fr-CA" i="1" dirty="0"/>
          </a:p>
        </p:txBody>
      </p:sp>
    </p:spTree>
    <p:extLst>
      <p:ext uri="{BB962C8B-B14F-4D97-AF65-F5344CB8AC3E}">
        <p14:creationId xmlns:p14="http://schemas.microsoft.com/office/powerpoint/2010/main" val="401938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41405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3955097" cy="1102519"/>
          </a:xfrm>
        </p:spPr>
        <p:txBody>
          <a:bodyPr/>
          <a:lstStyle/>
          <a:p>
            <a:r>
              <a:rPr lang="en-CA" b="1" dirty="0">
                <a:latin typeface="Arial" panose="020B0604020202020204" pitchFamily="34" charset="0"/>
                <a:cs typeface="Arial" panose="020B0604020202020204" pitchFamily="34" charset="0"/>
              </a:rPr>
              <a:t>2.12</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467544" y="1960692"/>
            <a:ext cx="7291392"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0281" y="1983537"/>
            <a:ext cx="4133728"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Fin de la période de probation – directeur du Service de sécurité incendie</a:t>
            </a:r>
          </a:p>
        </p:txBody>
      </p:sp>
      <p:pic>
        <p:nvPicPr>
          <p:cNvPr id="10" name="Espace réservé du contenu 4" descr="Une image contenant personne, homme, complet, habits&#10;&#10;Description générée avec un niveau de confiance très élevé">
            <a:extLst>
              <a:ext uri="{FF2B5EF4-FFF2-40B4-BE49-F238E27FC236}">
                <a16:creationId xmlns:a16="http://schemas.microsoft.com/office/drawing/2014/main" id="{00254D00-EE25-46E6-B8AB-325086D40683}"/>
              </a:ext>
            </a:extLst>
          </p:cNvPr>
          <p:cNvPicPr>
            <a:picLocks noChangeAspect="1"/>
          </p:cNvPicPr>
          <p:nvPr>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5039545" y="-565268"/>
            <a:ext cx="4104455" cy="6366370"/>
          </a:xfrm>
          <a:prstGeom prst="rect">
            <a:avLst/>
          </a:prstGeom>
        </p:spPr>
      </p:pic>
    </p:spTree>
    <p:extLst>
      <p:ext uri="{BB962C8B-B14F-4D97-AF65-F5344CB8AC3E}">
        <p14:creationId xmlns:p14="http://schemas.microsoft.com/office/powerpoint/2010/main" val="129061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2.13</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467544" y="1960692"/>
            <a:ext cx="7291392"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0280" y="1983537"/>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Embauche d'une technicienne en documentation, poste surnuméraire, pour le Service du greffe, division des archives</a:t>
            </a:r>
          </a:p>
        </p:txBody>
      </p:sp>
    </p:spTree>
    <p:extLst>
      <p:ext uri="{BB962C8B-B14F-4D97-AF65-F5344CB8AC3E}">
        <p14:creationId xmlns:p14="http://schemas.microsoft.com/office/powerpoint/2010/main" val="759531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9"/>
          <p:cNvSpPr>
            <a:spLocks noGrp="1"/>
          </p:cNvSpPr>
          <p:nvPr>
            <p:ph type="subTitle" idx="1"/>
            <p:custDataLst>
              <p:tags r:id="rId1"/>
            </p:custDataLst>
          </p:nvPr>
        </p:nvSpPr>
        <p:spPr/>
        <p:txBody>
          <a:bodyPr/>
          <a:lstStyle/>
          <a:p>
            <a:endParaRPr lang="fr-CA"/>
          </a:p>
        </p:txBody>
      </p:sp>
      <p:sp>
        <p:nvSpPr>
          <p:cNvPr id="3" name="Rectangle 2"/>
          <p:cNvSpPr/>
          <p:nvPr>
            <p:custDataLst>
              <p:tags r:id="rId2"/>
            </p:custDataLst>
          </p:nvPr>
        </p:nvSpPr>
        <p:spPr>
          <a:xfrm>
            <a:off x="2123728" y="771550"/>
            <a:ext cx="6768752" cy="3416320"/>
          </a:xfrm>
          <a:prstGeom prst="rect">
            <a:avLst/>
          </a:prstGeom>
        </p:spPr>
        <p:txBody>
          <a:bodyPr wrap="square">
            <a:spAutoFit/>
          </a:bodyPr>
          <a:lstStyle/>
          <a:p>
            <a:r>
              <a:rPr lang="en-CA" sz="5400" b="1" dirty="0">
                <a:latin typeface="Arial" panose="020B0604020202020204" pitchFamily="34" charset="0"/>
                <a:cs typeface="Arial" panose="020B0604020202020204" pitchFamily="34" charset="0"/>
              </a:rPr>
              <a:t>Service</a:t>
            </a:r>
          </a:p>
          <a:p>
            <a:r>
              <a:rPr lang="en-CA" sz="5400" b="1" dirty="0" err="1">
                <a:latin typeface="Arial" panose="020B0604020202020204" pitchFamily="34" charset="0"/>
                <a:cs typeface="Arial" panose="020B0604020202020204" pitchFamily="34" charset="0"/>
              </a:rPr>
              <a:t>d’aménagement</a:t>
            </a:r>
            <a:r>
              <a:rPr lang="en-CA" sz="5400" b="1" dirty="0">
                <a:latin typeface="Arial" panose="020B0604020202020204" pitchFamily="34" charset="0"/>
                <a:cs typeface="Arial" panose="020B0604020202020204" pitchFamily="34" charset="0"/>
              </a:rPr>
              <a:t>, </a:t>
            </a:r>
            <a:r>
              <a:rPr lang="en-CA" sz="5400" b="1" dirty="0" err="1">
                <a:latin typeface="Arial" panose="020B0604020202020204" pitchFamily="34" charset="0"/>
                <a:cs typeface="Arial" panose="020B0604020202020204" pitchFamily="34" charset="0"/>
              </a:rPr>
              <a:t>environnement</a:t>
            </a:r>
            <a:endParaRPr lang="en-CA" sz="5400" b="1" dirty="0">
              <a:latin typeface="Arial" panose="020B0604020202020204" pitchFamily="34" charset="0"/>
              <a:cs typeface="Arial" panose="020B0604020202020204" pitchFamily="34" charset="0"/>
            </a:endParaRPr>
          </a:p>
          <a:p>
            <a:r>
              <a:rPr lang="en-CA" sz="5400" b="1" dirty="0">
                <a:latin typeface="Arial" panose="020B0604020202020204" pitchFamily="34" charset="0"/>
                <a:cs typeface="Arial" panose="020B0604020202020204" pitchFamily="34" charset="0"/>
              </a:rPr>
              <a:t>et </a:t>
            </a:r>
            <a:r>
              <a:rPr lang="en-CA" sz="5400" b="1" dirty="0" err="1">
                <a:latin typeface="Arial" panose="020B0604020202020204" pitchFamily="34" charset="0"/>
                <a:cs typeface="Arial" panose="020B0604020202020204" pitchFamily="34" charset="0"/>
              </a:rPr>
              <a:t>urbanisme</a:t>
            </a:r>
            <a:endParaRPr lang="fr-CA" sz="5400" dirty="0">
              <a:latin typeface="Arial" panose="020B0604020202020204" pitchFamily="34" charset="0"/>
              <a:cs typeface="Arial" panose="020B0604020202020204" pitchFamily="34" charset="0"/>
            </a:endParaRPr>
          </a:p>
        </p:txBody>
      </p:sp>
      <p:sp>
        <p:nvSpPr>
          <p:cNvPr id="5" name="ZoneTexte 4"/>
          <p:cNvSpPr txBox="1"/>
          <p:nvPr>
            <p:custDataLst>
              <p:tags r:id="rId3"/>
            </p:custDataLst>
          </p:nvPr>
        </p:nvSpPr>
        <p:spPr>
          <a:xfrm>
            <a:off x="482541" y="1491630"/>
            <a:ext cx="1872208"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297284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3.1</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467543"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633408" y="20760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Dépôt du rapport mensuel des permis du mois d'avril 2018 du Service d'aménagement, environnement et urbanisme</a:t>
            </a:r>
          </a:p>
        </p:txBody>
      </p:sp>
    </p:spTree>
    <p:extLst>
      <p:ext uri="{BB962C8B-B14F-4D97-AF65-F5344CB8AC3E}">
        <p14:creationId xmlns:p14="http://schemas.microsoft.com/office/powerpoint/2010/main" val="3868779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devistravaux.org/wp-content/uploads/2015/10/toiture-ardoise.jpg"/>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l="6826" t="30704" r="31084" b="1656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2"/>
            </p:custDataLst>
          </p:nvPr>
        </p:nvSpPr>
        <p:spPr>
          <a:xfrm>
            <a:off x="457200" y="555526"/>
            <a:ext cx="8229600" cy="857250"/>
          </a:xfrm>
        </p:spPr>
        <p:txBody>
          <a:bodyPr>
            <a:normAutofit fontScale="90000"/>
          </a:bodyPr>
          <a:lstStyle/>
          <a:p>
            <a:r>
              <a:rPr lang="fr-CA" dirty="0"/>
              <a:t>Nombre de permis</a:t>
            </a:r>
            <a:br>
              <a:rPr lang="fr-CA" dirty="0"/>
            </a:br>
            <a:r>
              <a:rPr lang="fr-CA" dirty="0"/>
              <a:t> avril 2018</a:t>
            </a:r>
            <a:br>
              <a:rPr lang="fr-CA" dirty="0">
                <a:solidFill>
                  <a:srgbClr val="FF0000"/>
                </a:solidFill>
              </a:rPr>
            </a:br>
            <a:endParaRPr lang="fr-CA" dirty="0">
              <a:solidFill>
                <a:srgbClr val="FF0000"/>
              </a:solidFill>
            </a:endParaRPr>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3142757400"/>
              </p:ext>
            </p:extLst>
          </p:nvPr>
        </p:nvGraphicFramePr>
        <p:xfrm>
          <a:off x="107401" y="2067694"/>
          <a:ext cx="7416826" cy="2447900"/>
        </p:xfrm>
        <a:graphic>
          <a:graphicData uri="http://schemas.openxmlformats.org/drawingml/2006/table">
            <a:tbl>
              <a:tblPr>
                <a:tableStyleId>{5C22544A-7EE6-4342-B048-85BDC9FD1C3A}</a:tableStyleId>
              </a:tblPr>
              <a:tblGrid>
                <a:gridCol w="1440263">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04271">
                  <a:extLst>
                    <a:ext uri="{9D8B030D-6E8A-4147-A177-3AD203B41FA5}">
                      <a16:colId xmlns:a16="http://schemas.microsoft.com/office/drawing/2014/main" val="20004"/>
                    </a:ext>
                  </a:extLst>
                </a:gridCol>
                <a:gridCol w="710011">
                  <a:extLst>
                    <a:ext uri="{9D8B030D-6E8A-4147-A177-3AD203B41FA5}">
                      <a16:colId xmlns:a16="http://schemas.microsoft.com/office/drawing/2014/main" val="20005"/>
                    </a:ext>
                  </a:extLst>
                </a:gridCol>
                <a:gridCol w="710011">
                  <a:extLst>
                    <a:ext uri="{9D8B030D-6E8A-4147-A177-3AD203B41FA5}">
                      <a16:colId xmlns:a16="http://schemas.microsoft.com/office/drawing/2014/main" val="20006"/>
                    </a:ext>
                  </a:extLst>
                </a:gridCol>
                <a:gridCol w="710011">
                  <a:extLst>
                    <a:ext uri="{9D8B030D-6E8A-4147-A177-3AD203B41FA5}">
                      <a16:colId xmlns:a16="http://schemas.microsoft.com/office/drawing/2014/main" val="20007"/>
                    </a:ext>
                  </a:extLst>
                </a:gridCol>
                <a:gridCol w="710011">
                  <a:extLst>
                    <a:ext uri="{9D8B030D-6E8A-4147-A177-3AD203B41FA5}">
                      <a16:colId xmlns:a16="http://schemas.microsoft.com/office/drawing/2014/main" val="20008"/>
                    </a:ext>
                  </a:extLst>
                </a:gridCol>
              </a:tblGrid>
              <a:tr h="611975">
                <a:tc>
                  <a:txBody>
                    <a:bodyPr/>
                    <a:lstStyle/>
                    <a:p>
                      <a:pPr algn="ctr" fontAlgn="b"/>
                      <a:r>
                        <a:rPr lang="fr-CA" sz="1200" u="none" strike="noStrike" dirty="0">
                          <a:effectLst/>
                        </a:rPr>
                        <a:t> </a:t>
                      </a:r>
                      <a:endParaRPr lang="fr-CA" sz="1200" b="0" i="0" u="none" strike="noStrike" dirty="0">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b"/>
                      <a:r>
                        <a:rPr lang="fr-CA" sz="1200" b="1" u="none" strike="noStrike" dirty="0">
                          <a:solidFill>
                            <a:schemeClr val="bg1"/>
                          </a:solidFill>
                          <a:effectLst/>
                        </a:rPr>
                        <a:t>CONSTRUCTIONS</a:t>
                      </a:r>
                    </a:p>
                    <a:p>
                      <a:pPr algn="ctr" fontAlgn="b"/>
                      <a:r>
                        <a:rPr lang="fr-CA" sz="1200" b="1" u="none" strike="noStrike" dirty="0">
                          <a:solidFill>
                            <a:schemeClr val="bg1"/>
                          </a:solidFill>
                          <a:effectLst/>
                        </a:rPr>
                        <a:t>NEUVES</a:t>
                      </a:r>
                      <a:endParaRPr lang="fr-CA" sz="1200" b="1" i="0" u="none" strike="noStrike" dirty="0">
                        <a:solidFill>
                          <a:schemeClr val="bg1"/>
                        </a:solidFill>
                        <a:effectLst/>
                        <a:latin typeface="Arial"/>
                      </a:endParaRPr>
                    </a:p>
                  </a:txBody>
                  <a:tcPr marL="9525" marR="9525" marT="9525" marB="0" anchor="ctr">
                    <a:lnL w="12700" cmpd="sng">
                      <a:noFill/>
                    </a:lnL>
                  </a:tcPr>
                </a:tc>
                <a:tc hMerge="1">
                  <a:txBody>
                    <a:bodyPr/>
                    <a:lstStyle/>
                    <a:p>
                      <a:endParaRPr lang="fr-CA"/>
                    </a:p>
                  </a:txBody>
                  <a:tcPr/>
                </a:tc>
                <a:tc gridSpan="2">
                  <a:txBody>
                    <a:bodyPr/>
                    <a:lstStyle/>
                    <a:p>
                      <a:pPr algn="ctr" fontAlgn="b"/>
                      <a:r>
                        <a:rPr lang="fr-CA" sz="1200" b="1" u="none" strike="noStrike" dirty="0">
                          <a:solidFill>
                            <a:schemeClr val="bg1"/>
                          </a:solidFill>
                          <a:effectLst/>
                        </a:rPr>
                        <a:t>TRANSFORMATIONS AGRANDISSEMENTS</a:t>
                      </a:r>
                      <a:endParaRPr lang="fr-CA" sz="1200" b="1" i="0" u="none" strike="noStrike" dirty="0">
                        <a:solidFill>
                          <a:schemeClr val="bg1"/>
                        </a:solidFill>
                        <a:effectLst/>
                        <a:latin typeface="Arial"/>
                      </a:endParaRPr>
                    </a:p>
                  </a:txBody>
                  <a:tcPr marL="9525" marR="9525" marT="9525" marB="0" anchor="ctr"/>
                </a:tc>
                <a:tc hMerge="1">
                  <a:txBody>
                    <a:bodyPr/>
                    <a:lstStyle/>
                    <a:p>
                      <a:endParaRPr lang="fr-CA"/>
                    </a:p>
                  </a:txBody>
                  <a:tcPr/>
                </a:tc>
                <a:tc gridSpan="2">
                  <a:txBody>
                    <a:bodyPr/>
                    <a:lstStyle/>
                    <a:p>
                      <a:pPr algn="ctr" fontAlgn="b"/>
                      <a:r>
                        <a:rPr lang="fr-CA" sz="1200" b="1" u="none" strike="noStrike" dirty="0">
                          <a:solidFill>
                            <a:schemeClr val="bg1"/>
                          </a:solidFill>
                          <a:effectLst/>
                        </a:rPr>
                        <a:t>RÉPARATIONS RÉNOVATIONS</a:t>
                      </a:r>
                      <a:endParaRPr lang="fr-CA" sz="1200" b="1" i="0" u="none" strike="noStrike" dirty="0">
                        <a:solidFill>
                          <a:schemeClr val="bg1"/>
                        </a:solidFill>
                        <a:effectLst/>
                        <a:latin typeface="Arial"/>
                      </a:endParaRPr>
                    </a:p>
                  </a:txBody>
                  <a:tcPr marL="9525" marR="9525" marT="9525" marB="0" anchor="ctr"/>
                </a:tc>
                <a:tc hMerge="1">
                  <a:txBody>
                    <a:bodyPr/>
                    <a:lstStyle/>
                    <a:p>
                      <a:endParaRPr lang="fr-CA"/>
                    </a:p>
                  </a:txBody>
                  <a:tcPr/>
                </a:tc>
                <a:tc gridSpan="2">
                  <a:txBody>
                    <a:bodyPr/>
                    <a:lstStyle/>
                    <a:p>
                      <a:pPr algn="ctr" fontAlgn="b"/>
                      <a:r>
                        <a:rPr lang="fr-CA" sz="1200" b="1" i="0" u="none" strike="noStrike" dirty="0">
                          <a:solidFill>
                            <a:schemeClr val="bg1"/>
                          </a:solidFill>
                          <a:effectLst/>
                          <a:latin typeface="Arial"/>
                        </a:rPr>
                        <a:t>BÂTIMENTS</a:t>
                      </a:r>
                    </a:p>
                    <a:p>
                      <a:pPr algn="ctr" fontAlgn="b"/>
                      <a:r>
                        <a:rPr lang="fr-CA" sz="1200" b="1" i="0" u="none" strike="noStrike" dirty="0">
                          <a:solidFill>
                            <a:schemeClr val="bg1"/>
                          </a:solidFill>
                          <a:effectLst/>
                          <a:latin typeface="Arial"/>
                        </a:rPr>
                        <a:t>ACCESSOIRES</a:t>
                      </a:r>
                    </a:p>
                  </a:txBody>
                  <a:tcPr marL="9525" marR="9525" marT="9525" marB="0" anchor="ctr"/>
                </a:tc>
                <a:tc hMerge="1">
                  <a:txBody>
                    <a:bodyPr/>
                    <a:lstStyle/>
                    <a:p>
                      <a:endParaRPr lang="fr-CA"/>
                    </a:p>
                  </a:txBody>
                  <a:tcPr/>
                </a:tc>
                <a:extLst>
                  <a:ext uri="{0D108BD9-81ED-4DB2-BD59-A6C34878D82A}">
                    <a16:rowId xmlns:a16="http://schemas.microsoft.com/office/drawing/2014/main" val="10000"/>
                  </a:ext>
                </a:extLst>
              </a:tr>
              <a:tr h="611975">
                <a:tc>
                  <a:txBody>
                    <a:bodyPr/>
                    <a:lstStyle/>
                    <a:p>
                      <a:pPr algn="ctr" fontAlgn="b"/>
                      <a:r>
                        <a:rPr lang="fr-CA" sz="1200" u="none" strike="noStrike" dirty="0">
                          <a:solidFill>
                            <a:srgbClr val="FF0000"/>
                          </a:solidFill>
                          <a:effectLst/>
                        </a:rPr>
                        <a:t> </a:t>
                      </a:r>
                      <a:endParaRPr lang="fr-CA" sz="1200" b="0" i="0" u="none" strike="noStrike" dirty="0">
                        <a:solidFill>
                          <a:srgbClr val="FF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CA" sz="1600" b="0" i="0" u="none" strike="noStrike" dirty="0">
                          <a:solidFill>
                            <a:schemeClr val="bg1"/>
                          </a:solidFill>
                          <a:effectLst/>
                          <a:latin typeface="Arial" panose="020B0604020202020204" pitchFamily="34" charset="0"/>
                        </a:rPr>
                        <a:t>2017</a:t>
                      </a:r>
                    </a:p>
                  </a:txBody>
                  <a:tcPr marL="9525" marR="9525" marT="9525" marB="0" anchor="ctr">
                    <a:lnL w="12700" cmpd="sng">
                      <a:noFill/>
                    </a:lnL>
                  </a:tcPr>
                </a:tc>
                <a:tc>
                  <a:txBody>
                    <a:bodyPr/>
                    <a:lstStyle/>
                    <a:p>
                      <a:pPr algn="ctr" fontAlgn="b"/>
                      <a:r>
                        <a:rPr lang="fr-CA" sz="1600" b="0" i="0" u="none" strike="noStrike" dirty="0">
                          <a:solidFill>
                            <a:schemeClr val="bg1"/>
                          </a:solidFill>
                          <a:effectLst/>
                          <a:latin typeface="Arial" panose="020B0604020202020204" pitchFamily="34" charset="0"/>
                        </a:rPr>
                        <a:t>2018</a:t>
                      </a:r>
                    </a:p>
                  </a:txBody>
                  <a:tcPr marL="9525" marR="9525" marT="9525" marB="0" anchor="ctr">
                    <a:solidFill>
                      <a:schemeClr val="bg2">
                        <a:lumMod val="60000"/>
                        <a:lumOff val="40000"/>
                      </a:schemeClr>
                    </a:solidFill>
                  </a:tcPr>
                </a:tc>
                <a:tc>
                  <a:txBody>
                    <a:bodyPr/>
                    <a:lstStyle/>
                    <a:p>
                      <a:pPr algn="ctr" fontAlgn="b"/>
                      <a:r>
                        <a:rPr lang="fr-CA" sz="1600" b="0" i="0" u="none" strike="noStrike" dirty="0">
                          <a:solidFill>
                            <a:schemeClr val="bg1"/>
                          </a:solidFill>
                          <a:effectLst/>
                          <a:latin typeface="Arial" panose="020B0604020202020204" pitchFamily="34" charset="0"/>
                        </a:rPr>
                        <a:t>2017</a:t>
                      </a:r>
                    </a:p>
                  </a:txBody>
                  <a:tcPr marL="9525" marR="9525" marT="9525" marB="0" anchor="ctr"/>
                </a:tc>
                <a:tc>
                  <a:txBody>
                    <a:bodyPr/>
                    <a:lstStyle/>
                    <a:p>
                      <a:pPr algn="ctr" fontAlgn="b"/>
                      <a:r>
                        <a:rPr lang="fr-CA" sz="1600" b="0" i="0" u="none" strike="noStrike" dirty="0">
                          <a:solidFill>
                            <a:schemeClr val="bg1"/>
                          </a:solidFill>
                          <a:effectLst/>
                          <a:latin typeface="Arial" panose="020B0604020202020204" pitchFamily="34" charset="0"/>
                        </a:rPr>
                        <a:t>2018</a:t>
                      </a:r>
                    </a:p>
                  </a:txBody>
                  <a:tcPr marL="9525" marR="9525" marT="9525" marB="0" anchor="ctr">
                    <a:solidFill>
                      <a:schemeClr val="bg2">
                        <a:lumMod val="60000"/>
                        <a:lumOff val="40000"/>
                      </a:schemeClr>
                    </a:solidFill>
                  </a:tcPr>
                </a:tc>
                <a:tc>
                  <a:txBody>
                    <a:bodyPr/>
                    <a:lstStyle/>
                    <a:p>
                      <a:pPr algn="ctr" fontAlgn="b"/>
                      <a:r>
                        <a:rPr lang="fr-CA" sz="1600" b="0" i="0" u="none" strike="noStrike" dirty="0">
                          <a:solidFill>
                            <a:schemeClr val="bg1"/>
                          </a:solidFill>
                          <a:effectLst/>
                          <a:latin typeface="Arial" panose="020B0604020202020204" pitchFamily="34" charset="0"/>
                        </a:rPr>
                        <a:t>2017</a:t>
                      </a:r>
                    </a:p>
                  </a:txBody>
                  <a:tcPr marL="9525" marR="9525" marT="9525" marB="0" anchor="ctr"/>
                </a:tc>
                <a:tc>
                  <a:txBody>
                    <a:bodyPr/>
                    <a:lstStyle/>
                    <a:p>
                      <a:pPr algn="ctr" fontAlgn="b"/>
                      <a:r>
                        <a:rPr lang="fr-CA" sz="1600" b="0" i="0" u="none" strike="noStrike" dirty="0">
                          <a:solidFill>
                            <a:schemeClr val="bg1"/>
                          </a:solidFill>
                          <a:effectLst/>
                          <a:latin typeface="Arial" panose="020B0604020202020204" pitchFamily="34" charset="0"/>
                        </a:rPr>
                        <a:t>2018</a:t>
                      </a:r>
                    </a:p>
                  </a:txBody>
                  <a:tcPr marL="9525" marR="9525" marT="9525" marB="0" anchor="ctr">
                    <a:solidFill>
                      <a:schemeClr val="bg2">
                        <a:lumMod val="60000"/>
                        <a:lumOff val="40000"/>
                      </a:schemeClr>
                    </a:solidFill>
                  </a:tcPr>
                </a:tc>
                <a:tc>
                  <a:txBody>
                    <a:bodyPr/>
                    <a:lstStyle/>
                    <a:p>
                      <a:pPr algn="ctr" fontAlgn="b"/>
                      <a:r>
                        <a:rPr lang="fr-CA" sz="1600" b="0" i="0" u="none" strike="noStrike" dirty="0">
                          <a:solidFill>
                            <a:schemeClr val="bg1"/>
                          </a:solidFill>
                          <a:effectLst/>
                          <a:latin typeface="Arial" panose="020B0604020202020204" pitchFamily="34" charset="0"/>
                        </a:rPr>
                        <a:t>2017</a:t>
                      </a:r>
                    </a:p>
                  </a:txBody>
                  <a:tcPr marL="9525" marR="9525" marT="9525" marB="0" anchor="ctr"/>
                </a:tc>
                <a:tc>
                  <a:txBody>
                    <a:bodyPr/>
                    <a:lstStyle/>
                    <a:p>
                      <a:pPr algn="ctr" fontAlgn="b"/>
                      <a:r>
                        <a:rPr lang="fr-CA" sz="1600" b="0" i="0" u="none" strike="noStrike" dirty="0">
                          <a:solidFill>
                            <a:schemeClr val="bg1"/>
                          </a:solidFill>
                          <a:effectLst/>
                          <a:latin typeface="Arial" panose="020B0604020202020204" pitchFamily="34" charset="0"/>
                        </a:rPr>
                        <a:t>2018</a:t>
                      </a:r>
                    </a:p>
                  </a:txBody>
                  <a:tcPr marL="9525" marR="9525" marT="9525" marB="0" anchor="ctr">
                    <a:solidFill>
                      <a:schemeClr val="bg2">
                        <a:lumMod val="60000"/>
                        <a:lumOff val="40000"/>
                      </a:schemeClr>
                    </a:solidFill>
                  </a:tcPr>
                </a:tc>
                <a:extLst>
                  <a:ext uri="{0D108BD9-81ED-4DB2-BD59-A6C34878D82A}">
                    <a16:rowId xmlns:a16="http://schemas.microsoft.com/office/drawing/2014/main" val="10001"/>
                  </a:ext>
                </a:extLst>
              </a:tr>
              <a:tr h="611975">
                <a:tc>
                  <a:txBody>
                    <a:bodyPr/>
                    <a:lstStyle/>
                    <a:p>
                      <a:pPr algn="ctr" fontAlgn="b"/>
                      <a:r>
                        <a:rPr lang="fr-CA" sz="1600" b="1" i="0" u="none" strike="noStrike" dirty="0">
                          <a:solidFill>
                            <a:schemeClr val="bg1"/>
                          </a:solidFill>
                          <a:effectLst/>
                          <a:latin typeface="Arial"/>
                        </a:rPr>
                        <a:t>MOIS</a:t>
                      </a:r>
                    </a:p>
                  </a:txBody>
                  <a:tcPr marL="9525" marR="9525" marT="9525" marB="0" anchor="ctr">
                    <a:lnT w="12700" cmpd="sng">
                      <a:noFill/>
                    </a:lnT>
                  </a:tcPr>
                </a:tc>
                <a:tc>
                  <a:txBody>
                    <a:bodyPr/>
                    <a:lstStyle/>
                    <a:p>
                      <a:pPr algn="ctr" fontAlgn="b"/>
                      <a:r>
                        <a:rPr lang="fr-CA" sz="1600" b="0" i="0" u="none" strike="noStrike" dirty="0">
                          <a:effectLst/>
                          <a:latin typeface="Arial" panose="020B0604020202020204" pitchFamily="34" charset="0"/>
                        </a:rPr>
                        <a:t>10</a:t>
                      </a:r>
                    </a:p>
                  </a:txBody>
                  <a:tcPr marL="9525" marR="9525" marT="9525" marB="0" anchor="ctr"/>
                </a:tc>
                <a:tc>
                  <a:txBody>
                    <a:bodyPr/>
                    <a:lstStyle/>
                    <a:p>
                      <a:pPr algn="ctr" fontAlgn="b"/>
                      <a:r>
                        <a:rPr lang="fr-CA" sz="1600" b="0" i="0" u="none" strike="noStrike" dirty="0">
                          <a:effectLst/>
                          <a:latin typeface="Arial" panose="020B0604020202020204" pitchFamily="34" charset="0"/>
                        </a:rPr>
                        <a:t>5</a:t>
                      </a:r>
                    </a:p>
                  </a:txBody>
                  <a:tcPr marL="9525" marR="9525" marT="9525" marB="0" anchor="ctr">
                    <a:solidFill>
                      <a:schemeClr val="bg2">
                        <a:lumMod val="60000"/>
                        <a:lumOff val="40000"/>
                      </a:schemeClr>
                    </a:solidFill>
                  </a:tcPr>
                </a:tc>
                <a:tc>
                  <a:txBody>
                    <a:bodyPr/>
                    <a:lstStyle/>
                    <a:p>
                      <a:pPr algn="ctr" fontAlgn="b"/>
                      <a:r>
                        <a:rPr lang="fr-CA" sz="1600" b="0" i="0" u="none" strike="noStrike">
                          <a:effectLst/>
                          <a:latin typeface="Arial" panose="020B0604020202020204" pitchFamily="34" charset="0"/>
                        </a:rPr>
                        <a:t>3</a:t>
                      </a:r>
                    </a:p>
                  </a:txBody>
                  <a:tcPr marL="9525" marR="9525" marT="9525" marB="0" anchor="ctr"/>
                </a:tc>
                <a:tc>
                  <a:txBody>
                    <a:bodyPr/>
                    <a:lstStyle/>
                    <a:p>
                      <a:pPr algn="ctr" fontAlgn="b"/>
                      <a:r>
                        <a:rPr lang="fr-CA" sz="1600" b="0" i="0" u="none" strike="noStrike">
                          <a:effectLst/>
                          <a:latin typeface="Arial" panose="020B0604020202020204" pitchFamily="34" charset="0"/>
                        </a:rPr>
                        <a:t>2</a:t>
                      </a:r>
                    </a:p>
                  </a:txBody>
                  <a:tcPr marL="9525" marR="9525" marT="9525" marB="0" anchor="ctr">
                    <a:solidFill>
                      <a:schemeClr val="bg2">
                        <a:lumMod val="60000"/>
                        <a:lumOff val="40000"/>
                      </a:schemeClr>
                    </a:solidFill>
                  </a:tcPr>
                </a:tc>
                <a:tc>
                  <a:txBody>
                    <a:bodyPr/>
                    <a:lstStyle/>
                    <a:p>
                      <a:pPr algn="ctr" fontAlgn="b"/>
                      <a:r>
                        <a:rPr lang="fr-CA" sz="1600" b="0" i="0" u="none" strike="noStrike">
                          <a:effectLst/>
                          <a:latin typeface="Arial" panose="020B0604020202020204" pitchFamily="34" charset="0"/>
                        </a:rPr>
                        <a:t>5</a:t>
                      </a:r>
                    </a:p>
                  </a:txBody>
                  <a:tcPr marL="9525" marR="9525" marT="9525" marB="0" anchor="ctr"/>
                </a:tc>
                <a:tc>
                  <a:txBody>
                    <a:bodyPr/>
                    <a:lstStyle/>
                    <a:p>
                      <a:pPr algn="ctr" fontAlgn="b"/>
                      <a:r>
                        <a:rPr lang="fr-CA" sz="1600" b="0" i="0" u="none" strike="noStrike">
                          <a:effectLst/>
                          <a:latin typeface="Arial" panose="020B0604020202020204" pitchFamily="34" charset="0"/>
                        </a:rPr>
                        <a:t>14</a:t>
                      </a:r>
                    </a:p>
                  </a:txBody>
                  <a:tcPr marL="9525" marR="9525" marT="9525" marB="0" anchor="ctr">
                    <a:solidFill>
                      <a:schemeClr val="bg2">
                        <a:lumMod val="60000"/>
                        <a:lumOff val="40000"/>
                      </a:schemeClr>
                    </a:solidFill>
                  </a:tcPr>
                </a:tc>
                <a:tc>
                  <a:txBody>
                    <a:bodyPr/>
                    <a:lstStyle/>
                    <a:p>
                      <a:pPr algn="ctr" fontAlgn="b"/>
                      <a:r>
                        <a:rPr lang="fr-CA" sz="1600" b="0" i="0" u="none" strike="noStrike">
                          <a:effectLst/>
                          <a:latin typeface="Arial" panose="020B0604020202020204" pitchFamily="34" charset="0"/>
                        </a:rPr>
                        <a:t>6</a:t>
                      </a:r>
                    </a:p>
                  </a:txBody>
                  <a:tcPr marL="9525" marR="9525" marT="9525" marB="0" anchor="ctr"/>
                </a:tc>
                <a:tc>
                  <a:txBody>
                    <a:bodyPr/>
                    <a:lstStyle/>
                    <a:p>
                      <a:pPr algn="ctr" fontAlgn="b"/>
                      <a:r>
                        <a:rPr lang="fr-CA" sz="1600" b="0" i="0" u="none" strike="noStrike">
                          <a:effectLst/>
                          <a:latin typeface="Arial" panose="020B0604020202020204" pitchFamily="34" charset="0"/>
                        </a:rPr>
                        <a:t>9</a:t>
                      </a:r>
                    </a:p>
                  </a:txBody>
                  <a:tcPr marL="9525" marR="9525" marT="9525" marB="0" anchor="ctr">
                    <a:solidFill>
                      <a:schemeClr val="bg2">
                        <a:lumMod val="60000"/>
                        <a:lumOff val="40000"/>
                      </a:schemeClr>
                    </a:solidFill>
                  </a:tcPr>
                </a:tc>
                <a:extLst>
                  <a:ext uri="{0D108BD9-81ED-4DB2-BD59-A6C34878D82A}">
                    <a16:rowId xmlns:a16="http://schemas.microsoft.com/office/drawing/2014/main" val="10002"/>
                  </a:ext>
                </a:extLst>
              </a:tr>
              <a:tr h="611975">
                <a:tc>
                  <a:txBody>
                    <a:bodyPr/>
                    <a:lstStyle/>
                    <a:p>
                      <a:pPr algn="ctr" fontAlgn="b"/>
                      <a:r>
                        <a:rPr lang="fr-CA" sz="1600" b="1" u="none" strike="noStrike" dirty="0">
                          <a:solidFill>
                            <a:schemeClr val="bg1"/>
                          </a:solidFill>
                          <a:effectLst/>
                        </a:rPr>
                        <a:t>TOTAL</a:t>
                      </a:r>
                    </a:p>
                    <a:p>
                      <a:pPr algn="ctr" fontAlgn="b"/>
                      <a:r>
                        <a:rPr lang="fr-CA" sz="1600" b="1" i="0" u="none" strike="noStrike" dirty="0">
                          <a:solidFill>
                            <a:schemeClr val="bg1"/>
                          </a:solidFill>
                          <a:effectLst/>
                          <a:latin typeface="Arial"/>
                        </a:rPr>
                        <a:t>ANNÉE</a:t>
                      </a:r>
                    </a:p>
                  </a:txBody>
                  <a:tcPr marL="9525" marR="9525" marT="9525" marB="0" anchor="ctr"/>
                </a:tc>
                <a:tc>
                  <a:txBody>
                    <a:bodyPr/>
                    <a:lstStyle/>
                    <a:p>
                      <a:pPr algn="ctr" fontAlgn="b"/>
                      <a:r>
                        <a:rPr lang="fr-CA" sz="1600" b="1" i="0" u="none" strike="noStrike">
                          <a:effectLst/>
                          <a:latin typeface="Arial" panose="020B0604020202020204" pitchFamily="34" charset="0"/>
                        </a:rPr>
                        <a:t>109</a:t>
                      </a:r>
                    </a:p>
                  </a:txBody>
                  <a:tcPr marL="9525" marR="9525" marT="9525" marB="0" anchor="ctr"/>
                </a:tc>
                <a:tc>
                  <a:txBody>
                    <a:bodyPr/>
                    <a:lstStyle/>
                    <a:p>
                      <a:pPr algn="ctr" fontAlgn="b"/>
                      <a:r>
                        <a:rPr lang="fr-CA" sz="1600" b="1" i="0" u="none" strike="noStrike" dirty="0">
                          <a:effectLst/>
                          <a:latin typeface="Arial" panose="020B0604020202020204" pitchFamily="34" charset="0"/>
                        </a:rPr>
                        <a:t>21    </a:t>
                      </a:r>
                    </a:p>
                  </a:txBody>
                  <a:tcPr marL="9525" marR="9525" marT="9525" marB="0" anchor="ctr">
                    <a:solidFill>
                      <a:schemeClr val="bg2">
                        <a:lumMod val="60000"/>
                        <a:lumOff val="40000"/>
                      </a:schemeClr>
                    </a:solidFill>
                  </a:tcPr>
                </a:tc>
                <a:tc>
                  <a:txBody>
                    <a:bodyPr/>
                    <a:lstStyle/>
                    <a:p>
                      <a:pPr algn="ctr" fontAlgn="b"/>
                      <a:r>
                        <a:rPr lang="fr-CA" sz="1600" b="1" i="0" u="none" strike="noStrike" dirty="0">
                          <a:effectLst/>
                          <a:latin typeface="Arial" panose="020B0604020202020204" pitchFamily="34" charset="0"/>
                        </a:rPr>
                        <a:t>20</a:t>
                      </a:r>
                    </a:p>
                  </a:txBody>
                  <a:tcPr marL="9525" marR="9525" marT="9525" marB="0" anchor="ctr"/>
                </a:tc>
                <a:tc>
                  <a:txBody>
                    <a:bodyPr/>
                    <a:lstStyle/>
                    <a:p>
                      <a:pPr algn="ctr" fontAlgn="b"/>
                      <a:r>
                        <a:rPr lang="fr-CA" sz="1600" b="1" i="0" u="none" strike="noStrike" dirty="0">
                          <a:effectLst/>
                          <a:latin typeface="Arial" panose="020B0604020202020204" pitchFamily="34" charset="0"/>
                        </a:rPr>
                        <a:t>5</a:t>
                      </a:r>
                    </a:p>
                  </a:txBody>
                  <a:tcPr marL="9525" marR="9525" marT="9525" marB="0" anchor="ctr">
                    <a:solidFill>
                      <a:schemeClr val="bg2">
                        <a:lumMod val="60000"/>
                        <a:lumOff val="40000"/>
                      </a:schemeClr>
                    </a:solidFill>
                  </a:tcPr>
                </a:tc>
                <a:tc>
                  <a:txBody>
                    <a:bodyPr/>
                    <a:lstStyle/>
                    <a:p>
                      <a:pPr algn="ctr" fontAlgn="b"/>
                      <a:r>
                        <a:rPr lang="fr-CA" sz="1600" b="1" i="0" u="none" strike="noStrike" dirty="0">
                          <a:effectLst/>
                          <a:latin typeface="Arial" panose="020B0604020202020204" pitchFamily="34" charset="0"/>
                        </a:rPr>
                        <a:t>62</a:t>
                      </a:r>
                    </a:p>
                  </a:txBody>
                  <a:tcPr marL="9525" marR="9525" marT="9525" marB="0" anchor="ctr"/>
                </a:tc>
                <a:tc>
                  <a:txBody>
                    <a:bodyPr/>
                    <a:lstStyle/>
                    <a:p>
                      <a:pPr algn="ctr" fontAlgn="b"/>
                      <a:r>
                        <a:rPr lang="fr-CA" sz="1600" b="1" i="0" u="none" strike="noStrike" dirty="0">
                          <a:effectLst/>
                          <a:latin typeface="Arial" panose="020B0604020202020204" pitchFamily="34" charset="0"/>
                        </a:rPr>
                        <a:t>24</a:t>
                      </a:r>
                    </a:p>
                  </a:txBody>
                  <a:tcPr marL="9525" marR="9525" marT="9525" marB="0" anchor="ctr">
                    <a:solidFill>
                      <a:schemeClr val="bg2">
                        <a:lumMod val="60000"/>
                        <a:lumOff val="40000"/>
                      </a:schemeClr>
                    </a:solidFill>
                  </a:tcPr>
                </a:tc>
                <a:tc>
                  <a:txBody>
                    <a:bodyPr/>
                    <a:lstStyle/>
                    <a:p>
                      <a:pPr algn="ctr" fontAlgn="b"/>
                      <a:r>
                        <a:rPr lang="fr-CA" sz="1600" b="1" i="0" u="none" strike="noStrike" dirty="0">
                          <a:effectLst/>
                          <a:latin typeface="Arial" panose="020B0604020202020204" pitchFamily="34" charset="0"/>
                        </a:rPr>
                        <a:t>154</a:t>
                      </a:r>
                    </a:p>
                  </a:txBody>
                  <a:tcPr marL="9525" marR="9525" marT="9525" marB="0" anchor="ctr"/>
                </a:tc>
                <a:tc>
                  <a:txBody>
                    <a:bodyPr/>
                    <a:lstStyle/>
                    <a:p>
                      <a:pPr algn="ctr" fontAlgn="b"/>
                      <a:r>
                        <a:rPr lang="fr-CA" sz="1600" b="1" i="0" u="none" strike="noStrike" dirty="0">
                          <a:effectLst/>
                          <a:latin typeface="Arial" panose="020B0604020202020204" pitchFamily="34" charset="0"/>
                        </a:rPr>
                        <a:t>23</a:t>
                      </a:r>
                    </a:p>
                  </a:txBody>
                  <a:tcPr marL="9525" marR="9525" marT="9525" marB="0" anchor="ctr">
                    <a:solidFill>
                      <a:schemeClr val="bg2">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1239509600"/>
              </p:ext>
            </p:extLst>
          </p:nvPr>
        </p:nvGraphicFramePr>
        <p:xfrm>
          <a:off x="7616474" y="2067694"/>
          <a:ext cx="1420022" cy="2447900"/>
        </p:xfrm>
        <a:graphic>
          <a:graphicData uri="http://schemas.openxmlformats.org/drawingml/2006/table">
            <a:tbl>
              <a:tblPr>
                <a:tableStyleId>{5C22544A-7EE6-4342-B048-85BDC9FD1C3A}</a:tableStyleId>
              </a:tblPr>
              <a:tblGrid>
                <a:gridCol w="710011">
                  <a:extLst>
                    <a:ext uri="{9D8B030D-6E8A-4147-A177-3AD203B41FA5}">
                      <a16:colId xmlns:a16="http://schemas.microsoft.com/office/drawing/2014/main" val="20000"/>
                    </a:ext>
                  </a:extLst>
                </a:gridCol>
                <a:gridCol w="710011">
                  <a:extLst>
                    <a:ext uri="{9D8B030D-6E8A-4147-A177-3AD203B41FA5}">
                      <a16:colId xmlns:a16="http://schemas.microsoft.com/office/drawing/2014/main" val="20001"/>
                    </a:ext>
                  </a:extLst>
                </a:gridCol>
              </a:tblGrid>
              <a:tr h="611975">
                <a:tc gridSpan="2">
                  <a:txBody>
                    <a:bodyPr/>
                    <a:lstStyle/>
                    <a:p>
                      <a:pPr algn="ctr" fontAlgn="b"/>
                      <a:r>
                        <a:rPr lang="fr-CA" sz="1200" b="1" i="0" u="none" strike="noStrike" dirty="0">
                          <a:solidFill>
                            <a:schemeClr val="bg1"/>
                          </a:solidFill>
                          <a:effectLst/>
                          <a:latin typeface="Arial"/>
                        </a:rPr>
                        <a:t>TOTAL</a:t>
                      </a:r>
                      <a:r>
                        <a:rPr lang="fr-CA" sz="1200" b="1" i="0" u="none" strike="noStrike" baseline="0" dirty="0">
                          <a:solidFill>
                            <a:schemeClr val="bg1"/>
                          </a:solidFill>
                          <a:effectLst/>
                          <a:latin typeface="Arial"/>
                        </a:rPr>
                        <a:t> DU MOIS</a:t>
                      </a:r>
                      <a:endParaRPr lang="fr-CA" sz="1200" b="1" i="0" u="none" strike="noStrike" dirty="0">
                        <a:solidFill>
                          <a:schemeClr val="bg1"/>
                        </a:solidFill>
                        <a:effectLst/>
                        <a:latin typeface="Arial"/>
                      </a:endParaRPr>
                    </a:p>
                  </a:txBody>
                  <a:tcPr marL="9525" marR="9525" marT="9525" marB="0" anchor="ctr"/>
                </a:tc>
                <a:tc hMerge="1">
                  <a:txBody>
                    <a:bodyPr/>
                    <a:lstStyle/>
                    <a:p>
                      <a:endParaRPr lang="fr-CA"/>
                    </a:p>
                  </a:txBody>
                  <a:tcPr/>
                </a:tc>
                <a:extLst>
                  <a:ext uri="{0D108BD9-81ED-4DB2-BD59-A6C34878D82A}">
                    <a16:rowId xmlns:a16="http://schemas.microsoft.com/office/drawing/2014/main" val="10000"/>
                  </a:ext>
                </a:extLst>
              </a:tr>
              <a:tr h="611975">
                <a:tc>
                  <a:txBody>
                    <a:bodyPr/>
                    <a:lstStyle/>
                    <a:p>
                      <a:pPr algn="ctr" fontAlgn="b"/>
                      <a:r>
                        <a:rPr lang="fr-CA" sz="1600" b="0" i="0" u="none" strike="noStrike" dirty="0">
                          <a:effectLst/>
                          <a:latin typeface="Arial" panose="020B0604020202020204" pitchFamily="34" charset="0"/>
                        </a:rPr>
                        <a:t>2017</a:t>
                      </a:r>
                    </a:p>
                  </a:txBody>
                  <a:tcPr marL="9525" marR="9525" marT="9525" marB="0" anchor="ctr"/>
                </a:tc>
                <a:tc>
                  <a:txBody>
                    <a:bodyPr/>
                    <a:lstStyle/>
                    <a:p>
                      <a:pPr algn="ctr" fontAlgn="b"/>
                      <a:r>
                        <a:rPr lang="fr-CA" sz="1600" b="0" i="0" u="none" strike="noStrike">
                          <a:effectLst/>
                          <a:latin typeface="Arial" panose="020B0604020202020204" pitchFamily="34" charset="0"/>
                        </a:rPr>
                        <a:t>2018</a:t>
                      </a:r>
                    </a:p>
                  </a:txBody>
                  <a:tcPr marL="9525" marR="9525" marT="9525" marB="0" anchor="ctr">
                    <a:solidFill>
                      <a:schemeClr val="bg2">
                        <a:lumMod val="60000"/>
                        <a:lumOff val="40000"/>
                      </a:schemeClr>
                    </a:solidFill>
                  </a:tcPr>
                </a:tc>
                <a:extLst>
                  <a:ext uri="{0D108BD9-81ED-4DB2-BD59-A6C34878D82A}">
                    <a16:rowId xmlns:a16="http://schemas.microsoft.com/office/drawing/2014/main" val="10001"/>
                  </a:ext>
                </a:extLst>
              </a:tr>
              <a:tr h="611975">
                <a:tc>
                  <a:txBody>
                    <a:bodyPr/>
                    <a:lstStyle/>
                    <a:p>
                      <a:pPr algn="ctr" fontAlgn="b"/>
                      <a:r>
                        <a:rPr lang="fr-CA" sz="1600" b="0" i="0" u="none" strike="noStrike">
                          <a:effectLst/>
                          <a:latin typeface="Arial" panose="020B0604020202020204" pitchFamily="34" charset="0"/>
                        </a:rPr>
                        <a:t>120</a:t>
                      </a:r>
                    </a:p>
                  </a:txBody>
                  <a:tcPr marL="9525" marR="9525" marT="9525" marB="0" anchor="ctr"/>
                </a:tc>
                <a:tc>
                  <a:txBody>
                    <a:bodyPr/>
                    <a:lstStyle/>
                    <a:p>
                      <a:pPr algn="ctr" fontAlgn="b"/>
                      <a:r>
                        <a:rPr lang="fr-CA" sz="1600" b="0" i="0" u="none" strike="noStrike">
                          <a:effectLst/>
                          <a:latin typeface="Arial" panose="020B0604020202020204" pitchFamily="34" charset="0"/>
                        </a:rPr>
                        <a:t>80</a:t>
                      </a:r>
                    </a:p>
                  </a:txBody>
                  <a:tcPr marL="9525" marR="9525" marT="9525" marB="0" anchor="ctr">
                    <a:solidFill>
                      <a:schemeClr val="bg2">
                        <a:lumMod val="60000"/>
                        <a:lumOff val="40000"/>
                      </a:schemeClr>
                    </a:solidFill>
                  </a:tcPr>
                </a:tc>
                <a:extLst>
                  <a:ext uri="{0D108BD9-81ED-4DB2-BD59-A6C34878D82A}">
                    <a16:rowId xmlns:a16="http://schemas.microsoft.com/office/drawing/2014/main" val="10002"/>
                  </a:ext>
                </a:extLst>
              </a:tr>
              <a:tr h="611975">
                <a:tc>
                  <a:txBody>
                    <a:bodyPr/>
                    <a:lstStyle/>
                    <a:p>
                      <a:pPr algn="ctr" fontAlgn="b"/>
                      <a:r>
                        <a:rPr lang="fr-CA" sz="1600" b="1" i="0" u="none" strike="noStrike">
                          <a:effectLst/>
                          <a:latin typeface="Arial" panose="020B0604020202020204" pitchFamily="34" charset="0"/>
                        </a:rPr>
                        <a:t>1209</a:t>
                      </a:r>
                    </a:p>
                  </a:txBody>
                  <a:tcPr marL="9525" marR="9525" marT="9525" marB="0" anchor="ctr"/>
                </a:tc>
                <a:tc>
                  <a:txBody>
                    <a:bodyPr/>
                    <a:lstStyle/>
                    <a:p>
                      <a:pPr algn="ctr" fontAlgn="b"/>
                      <a:r>
                        <a:rPr lang="fr-CA" sz="1600" b="1" i="0" u="none" strike="noStrike" dirty="0">
                          <a:effectLst/>
                          <a:latin typeface="Arial" panose="020B0604020202020204" pitchFamily="34" charset="0"/>
                        </a:rPr>
                        <a:t>228</a:t>
                      </a:r>
                    </a:p>
                  </a:txBody>
                  <a:tcPr marL="9525" marR="9525" marT="9525" marB="0" anchor="ctr">
                    <a:solidFill>
                      <a:schemeClr val="bg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50869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devistravaux.org/wp-content/uploads/2015/10/toiture-ardoise.jpg"/>
          <p:cNvPicPr>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l="6826" t="31010" r="31084" b="1626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2"/>
            </p:custDataLst>
          </p:nvPr>
        </p:nvSpPr>
        <p:spPr>
          <a:xfrm>
            <a:off x="251520" y="699542"/>
            <a:ext cx="8640960" cy="857250"/>
          </a:xfrm>
        </p:spPr>
        <p:txBody>
          <a:bodyPr>
            <a:normAutofit fontScale="90000"/>
          </a:bodyPr>
          <a:lstStyle/>
          <a:p>
            <a:r>
              <a:rPr lang="fr-CA" dirty="0"/>
              <a:t>Valeur des permis</a:t>
            </a:r>
            <a:br>
              <a:rPr lang="fr-CA" dirty="0"/>
            </a:br>
            <a:r>
              <a:rPr lang="fr-CA" dirty="0"/>
              <a:t> avril 2018</a:t>
            </a:r>
            <a:br>
              <a:rPr lang="fr-CA" dirty="0"/>
            </a:br>
            <a:endParaRPr lang="fr-CA"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3713201305"/>
              </p:ext>
            </p:extLst>
          </p:nvPr>
        </p:nvGraphicFramePr>
        <p:xfrm>
          <a:off x="0" y="1923678"/>
          <a:ext cx="7560841" cy="2068239"/>
        </p:xfrm>
        <a:graphic>
          <a:graphicData uri="http://schemas.openxmlformats.org/drawingml/2006/table">
            <a:tbl>
              <a:tblPr>
                <a:tableStyleId>{5C22544A-7EE6-4342-B048-85BDC9FD1C3A}</a:tableStyleId>
              </a:tblPr>
              <a:tblGrid>
                <a:gridCol w="82758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00609">
                  <a:extLst>
                    <a:ext uri="{9D8B030D-6E8A-4147-A177-3AD203B41FA5}">
                      <a16:colId xmlns:a16="http://schemas.microsoft.com/office/drawing/2014/main" val="20005"/>
                    </a:ext>
                  </a:extLst>
                </a:gridCol>
                <a:gridCol w="850987">
                  <a:extLst>
                    <a:ext uri="{9D8B030D-6E8A-4147-A177-3AD203B41FA5}">
                      <a16:colId xmlns:a16="http://schemas.microsoft.com/office/drawing/2014/main" val="20006"/>
                    </a:ext>
                  </a:extLst>
                </a:gridCol>
                <a:gridCol w="877205">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tblGrid>
              <a:tr h="633135">
                <a:tc>
                  <a:txBody>
                    <a:bodyPr/>
                    <a:lstStyle/>
                    <a:p>
                      <a:pPr algn="ctr" fontAlgn="b"/>
                      <a:endParaRPr lang="fr-CA" sz="1200" b="0" i="0" u="none" strike="noStrike" dirty="0">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b"/>
                      <a:r>
                        <a:rPr lang="fr-CA" sz="1200" b="1" u="none" strike="noStrike" dirty="0">
                          <a:solidFill>
                            <a:schemeClr val="bg1"/>
                          </a:solidFill>
                          <a:effectLst/>
                        </a:rPr>
                        <a:t>CONSTRUCTIONS NEUVES</a:t>
                      </a:r>
                      <a:endParaRPr lang="fr-CA" sz="1200" b="1" i="0" u="none" strike="noStrike" dirty="0">
                        <a:solidFill>
                          <a:schemeClr val="bg1"/>
                        </a:solidFill>
                        <a:effectLst/>
                        <a:latin typeface="Arial"/>
                      </a:endParaRPr>
                    </a:p>
                  </a:txBody>
                  <a:tcPr marL="9525" marR="9525" marT="9525" marB="0" anchor="ctr">
                    <a:lnL w="12700" cmpd="sng">
                      <a:noFill/>
                    </a:lnL>
                  </a:tcPr>
                </a:tc>
                <a:tc hMerge="1">
                  <a:txBody>
                    <a:bodyPr/>
                    <a:lstStyle/>
                    <a:p>
                      <a:endParaRPr lang="fr-CA"/>
                    </a:p>
                  </a:txBody>
                  <a:tcPr/>
                </a:tc>
                <a:tc gridSpan="2">
                  <a:txBody>
                    <a:bodyPr/>
                    <a:lstStyle/>
                    <a:p>
                      <a:pPr algn="ctr" fontAlgn="b"/>
                      <a:r>
                        <a:rPr lang="fr-CA" sz="1200" b="1" u="none" strike="noStrike" dirty="0">
                          <a:solidFill>
                            <a:schemeClr val="bg1"/>
                          </a:solidFill>
                          <a:effectLst/>
                        </a:rPr>
                        <a:t>TRANSFORMATIONS AGRANDISSEMENTS</a:t>
                      </a:r>
                      <a:endParaRPr lang="fr-CA" sz="1200" b="1" i="0" u="none" strike="noStrike" dirty="0">
                        <a:solidFill>
                          <a:schemeClr val="bg1"/>
                        </a:solidFill>
                        <a:effectLst/>
                        <a:latin typeface="Arial"/>
                      </a:endParaRPr>
                    </a:p>
                  </a:txBody>
                  <a:tcPr marL="9525" marR="9525" marT="9525" marB="0" anchor="ctr"/>
                </a:tc>
                <a:tc hMerge="1">
                  <a:txBody>
                    <a:bodyPr/>
                    <a:lstStyle/>
                    <a:p>
                      <a:endParaRPr lang="fr-CA"/>
                    </a:p>
                  </a:txBody>
                  <a:tcPr/>
                </a:tc>
                <a:tc gridSpan="2">
                  <a:txBody>
                    <a:bodyPr/>
                    <a:lstStyle/>
                    <a:p>
                      <a:pPr algn="ctr" fontAlgn="b"/>
                      <a:r>
                        <a:rPr lang="fr-CA" sz="1200" b="1" u="none" strike="noStrike" dirty="0">
                          <a:solidFill>
                            <a:schemeClr val="bg1"/>
                          </a:solidFill>
                          <a:effectLst/>
                        </a:rPr>
                        <a:t>RÉPARATIONS RÉNOVATIONS</a:t>
                      </a:r>
                      <a:endParaRPr lang="fr-CA" sz="1200" b="1" i="0" u="none" strike="noStrike" dirty="0">
                        <a:solidFill>
                          <a:schemeClr val="bg1"/>
                        </a:solidFill>
                        <a:effectLst/>
                        <a:latin typeface="Arial"/>
                      </a:endParaRPr>
                    </a:p>
                  </a:txBody>
                  <a:tcPr marL="9525" marR="9525" marT="9525" marB="0" anchor="ctr"/>
                </a:tc>
                <a:tc hMerge="1">
                  <a:txBody>
                    <a:bodyPr/>
                    <a:lstStyle/>
                    <a:p>
                      <a:endParaRPr lang="fr-CA"/>
                    </a:p>
                  </a:txBody>
                  <a:tcPr/>
                </a:tc>
                <a:tc gridSpan="2">
                  <a:txBody>
                    <a:bodyPr/>
                    <a:lstStyle/>
                    <a:p>
                      <a:pPr algn="ctr" fontAlgn="b"/>
                      <a:r>
                        <a:rPr lang="fr-CA" sz="1200" b="1" i="0" u="none" strike="noStrike" dirty="0">
                          <a:solidFill>
                            <a:schemeClr val="bg1"/>
                          </a:solidFill>
                          <a:effectLst/>
                          <a:latin typeface="Arial"/>
                        </a:rPr>
                        <a:t>BÂTIMENTS</a:t>
                      </a:r>
                      <a:endParaRPr lang="fr-CA" sz="1200" b="1" i="0" u="none" strike="noStrike" baseline="0" dirty="0">
                        <a:solidFill>
                          <a:schemeClr val="bg1"/>
                        </a:solidFill>
                        <a:effectLst/>
                        <a:latin typeface="Arial"/>
                      </a:endParaRPr>
                    </a:p>
                    <a:p>
                      <a:pPr algn="ctr" fontAlgn="b"/>
                      <a:r>
                        <a:rPr lang="fr-CA" sz="1200" b="1" i="0" u="none" strike="noStrike" baseline="0" dirty="0">
                          <a:solidFill>
                            <a:schemeClr val="bg1"/>
                          </a:solidFill>
                          <a:effectLst/>
                          <a:latin typeface="Arial"/>
                        </a:rPr>
                        <a:t>ACCESSOIRES</a:t>
                      </a:r>
                      <a:endParaRPr lang="fr-CA" sz="1200" b="1" i="0" u="none" strike="noStrike" dirty="0">
                        <a:solidFill>
                          <a:schemeClr val="bg1"/>
                        </a:solidFill>
                        <a:effectLst/>
                        <a:latin typeface="Arial"/>
                      </a:endParaRPr>
                    </a:p>
                  </a:txBody>
                  <a:tcPr marL="9525" marR="9525" marT="9525" marB="0" anchor="ctr"/>
                </a:tc>
                <a:tc hMerge="1">
                  <a:txBody>
                    <a:bodyPr/>
                    <a:lstStyle/>
                    <a:p>
                      <a:endParaRPr lang="fr-CA"/>
                    </a:p>
                  </a:txBody>
                  <a:tcPr/>
                </a:tc>
                <a:extLst>
                  <a:ext uri="{0D108BD9-81ED-4DB2-BD59-A6C34878D82A}">
                    <a16:rowId xmlns:a16="http://schemas.microsoft.com/office/drawing/2014/main" val="10000"/>
                  </a:ext>
                </a:extLst>
              </a:tr>
              <a:tr h="478368">
                <a:tc>
                  <a:txBody>
                    <a:bodyPr/>
                    <a:lstStyle/>
                    <a:p>
                      <a:pPr algn="ctr" fontAlgn="b"/>
                      <a:endParaRPr lang="fr-CA" sz="1400" b="0" i="0" u="none" strike="noStrike" dirty="0">
                        <a:solidFill>
                          <a:srgbClr val="FF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CA" sz="1600" b="0" i="0" u="none" strike="noStrike" dirty="0">
                          <a:solidFill>
                            <a:schemeClr val="bg1"/>
                          </a:solidFill>
                          <a:effectLst/>
                          <a:latin typeface="Arial" panose="020B0604020202020204" pitchFamily="34" charset="0"/>
                        </a:rPr>
                        <a:t>2017</a:t>
                      </a:r>
                    </a:p>
                  </a:txBody>
                  <a:tcPr marL="9525" marR="9525" marT="9525" marB="0" anchor="ctr">
                    <a:lnL w="12700" cmpd="sng">
                      <a:noFill/>
                    </a:lnL>
                  </a:tcPr>
                </a:tc>
                <a:tc>
                  <a:txBody>
                    <a:bodyPr/>
                    <a:lstStyle/>
                    <a:p>
                      <a:pPr algn="ctr" fontAlgn="b"/>
                      <a:r>
                        <a:rPr lang="fr-CA" sz="1600" b="0" i="0" u="none" strike="noStrike" dirty="0">
                          <a:solidFill>
                            <a:schemeClr val="bg1"/>
                          </a:solidFill>
                          <a:effectLst/>
                          <a:latin typeface="Arial" panose="020B0604020202020204" pitchFamily="34" charset="0"/>
                        </a:rPr>
                        <a:t>2018</a:t>
                      </a:r>
                    </a:p>
                  </a:txBody>
                  <a:tcPr marL="9525" marR="9525" marT="9525" marB="0" anchor="ctr">
                    <a:solidFill>
                      <a:schemeClr val="bg2">
                        <a:lumMod val="60000"/>
                        <a:lumOff val="40000"/>
                      </a:schemeClr>
                    </a:solidFill>
                  </a:tcPr>
                </a:tc>
                <a:tc>
                  <a:txBody>
                    <a:bodyPr/>
                    <a:lstStyle/>
                    <a:p>
                      <a:pPr algn="ctr" fontAlgn="b"/>
                      <a:r>
                        <a:rPr lang="fr-CA" sz="1600" b="0" i="0" u="none" strike="noStrike" dirty="0">
                          <a:solidFill>
                            <a:schemeClr val="bg1"/>
                          </a:solidFill>
                          <a:effectLst/>
                          <a:latin typeface="Arial" panose="020B0604020202020204" pitchFamily="34" charset="0"/>
                        </a:rPr>
                        <a:t>2017</a:t>
                      </a:r>
                    </a:p>
                  </a:txBody>
                  <a:tcPr marL="9525" marR="9525" marT="9525" marB="0" anchor="ctr"/>
                </a:tc>
                <a:tc>
                  <a:txBody>
                    <a:bodyPr/>
                    <a:lstStyle/>
                    <a:p>
                      <a:pPr algn="ctr" fontAlgn="b"/>
                      <a:r>
                        <a:rPr lang="fr-CA" sz="1600" b="0" i="0" u="none" strike="noStrike" dirty="0">
                          <a:solidFill>
                            <a:schemeClr val="bg1"/>
                          </a:solidFill>
                          <a:effectLst/>
                          <a:latin typeface="Arial" panose="020B0604020202020204" pitchFamily="34" charset="0"/>
                        </a:rPr>
                        <a:t>2018</a:t>
                      </a:r>
                    </a:p>
                  </a:txBody>
                  <a:tcPr marL="9525" marR="9525" marT="9525" marB="0" anchor="ctr">
                    <a:solidFill>
                      <a:schemeClr val="bg2">
                        <a:lumMod val="60000"/>
                        <a:lumOff val="40000"/>
                      </a:schemeClr>
                    </a:solidFill>
                  </a:tcPr>
                </a:tc>
                <a:tc>
                  <a:txBody>
                    <a:bodyPr/>
                    <a:lstStyle/>
                    <a:p>
                      <a:pPr algn="ctr" fontAlgn="b"/>
                      <a:r>
                        <a:rPr lang="fr-CA" sz="1600" b="0" i="0" u="none" strike="noStrike" dirty="0">
                          <a:solidFill>
                            <a:schemeClr val="bg1"/>
                          </a:solidFill>
                          <a:effectLst/>
                          <a:latin typeface="Arial" panose="020B0604020202020204" pitchFamily="34" charset="0"/>
                        </a:rPr>
                        <a:t>2017</a:t>
                      </a:r>
                    </a:p>
                  </a:txBody>
                  <a:tcPr marL="9525" marR="9525" marT="9525" marB="0" anchor="ctr"/>
                </a:tc>
                <a:tc>
                  <a:txBody>
                    <a:bodyPr/>
                    <a:lstStyle/>
                    <a:p>
                      <a:pPr algn="ctr" fontAlgn="b"/>
                      <a:r>
                        <a:rPr lang="fr-CA" sz="1600" b="0" i="0" u="none" strike="noStrike" dirty="0">
                          <a:solidFill>
                            <a:schemeClr val="bg1"/>
                          </a:solidFill>
                          <a:effectLst/>
                          <a:latin typeface="Arial" panose="020B0604020202020204" pitchFamily="34" charset="0"/>
                        </a:rPr>
                        <a:t>2018</a:t>
                      </a:r>
                    </a:p>
                  </a:txBody>
                  <a:tcPr marL="9525" marR="9525" marT="9525" marB="0" anchor="ctr">
                    <a:solidFill>
                      <a:schemeClr val="bg2">
                        <a:lumMod val="60000"/>
                        <a:lumOff val="40000"/>
                      </a:schemeClr>
                    </a:solidFill>
                  </a:tcPr>
                </a:tc>
                <a:tc>
                  <a:txBody>
                    <a:bodyPr/>
                    <a:lstStyle/>
                    <a:p>
                      <a:pPr algn="ctr" fontAlgn="b"/>
                      <a:r>
                        <a:rPr lang="fr-CA" sz="1600" b="0" i="0" u="none" strike="noStrike" dirty="0">
                          <a:solidFill>
                            <a:schemeClr val="bg1"/>
                          </a:solidFill>
                          <a:effectLst/>
                          <a:latin typeface="Arial" panose="020B0604020202020204" pitchFamily="34" charset="0"/>
                        </a:rPr>
                        <a:t>2017</a:t>
                      </a:r>
                    </a:p>
                  </a:txBody>
                  <a:tcPr marL="9525" marR="9525" marT="9525" marB="0" anchor="ctr"/>
                </a:tc>
                <a:tc>
                  <a:txBody>
                    <a:bodyPr/>
                    <a:lstStyle/>
                    <a:p>
                      <a:pPr algn="ctr" fontAlgn="b"/>
                      <a:r>
                        <a:rPr lang="fr-CA" sz="1600" b="0" i="0" u="none" strike="noStrike" dirty="0">
                          <a:solidFill>
                            <a:schemeClr val="bg1"/>
                          </a:solidFill>
                          <a:effectLst/>
                          <a:latin typeface="Arial" panose="020B0604020202020204" pitchFamily="34" charset="0"/>
                        </a:rPr>
                        <a:t>2018</a:t>
                      </a:r>
                    </a:p>
                  </a:txBody>
                  <a:tcPr marL="9525" marR="9525" marT="9525" marB="0" anchor="ctr">
                    <a:solidFill>
                      <a:schemeClr val="bg2">
                        <a:lumMod val="60000"/>
                        <a:lumOff val="40000"/>
                      </a:schemeClr>
                    </a:solidFill>
                  </a:tcPr>
                </a:tc>
                <a:extLst>
                  <a:ext uri="{0D108BD9-81ED-4DB2-BD59-A6C34878D82A}">
                    <a16:rowId xmlns:a16="http://schemas.microsoft.com/office/drawing/2014/main" val="10001"/>
                  </a:ext>
                </a:extLst>
              </a:tr>
              <a:tr h="478368">
                <a:tc>
                  <a:txBody>
                    <a:bodyPr/>
                    <a:lstStyle/>
                    <a:p>
                      <a:pPr algn="ctr" fontAlgn="b"/>
                      <a:r>
                        <a:rPr lang="fr-CA" sz="1400" b="1" i="0" u="none" strike="noStrike" dirty="0">
                          <a:solidFill>
                            <a:schemeClr val="bg1"/>
                          </a:solidFill>
                          <a:effectLst/>
                          <a:latin typeface="+mn-lt"/>
                        </a:rPr>
                        <a:t>MOIS</a:t>
                      </a:r>
                    </a:p>
                  </a:txBody>
                  <a:tcPr marL="9525" marR="9525" marT="9525" marB="0" anchor="ctr">
                    <a:lnT w="12700" cmpd="sng">
                      <a:noFill/>
                    </a:lnT>
                  </a:tcPr>
                </a:tc>
                <a:tc>
                  <a:txBody>
                    <a:bodyPr/>
                    <a:lstStyle/>
                    <a:p>
                      <a:pPr algn="ctr" fontAlgn="b"/>
                      <a:r>
                        <a:rPr lang="fr-CA" sz="1400" b="0" i="0" u="none" strike="noStrike">
                          <a:effectLst/>
                          <a:latin typeface="Arial" panose="020B0604020202020204" pitchFamily="34" charset="0"/>
                        </a:rPr>
                        <a:t>16,2 M$</a:t>
                      </a:r>
                    </a:p>
                  </a:txBody>
                  <a:tcPr marL="9525" marR="9525" marT="9525" marB="0" anchor="ctr"/>
                </a:tc>
                <a:tc>
                  <a:txBody>
                    <a:bodyPr/>
                    <a:lstStyle/>
                    <a:p>
                      <a:pPr algn="ctr" fontAlgn="b"/>
                      <a:r>
                        <a:rPr lang="fr-CA" sz="1400" b="0" i="0" u="none" strike="noStrike">
                          <a:effectLst/>
                          <a:latin typeface="Arial" panose="020B0604020202020204" pitchFamily="34" charset="0"/>
                        </a:rPr>
                        <a:t>1,4 M$</a:t>
                      </a:r>
                    </a:p>
                  </a:txBody>
                  <a:tcPr marL="9525" marR="9525" marT="9525" marB="0" anchor="ctr">
                    <a:solidFill>
                      <a:schemeClr val="bg2">
                        <a:lumMod val="60000"/>
                        <a:lumOff val="40000"/>
                      </a:schemeClr>
                    </a:solidFill>
                  </a:tcPr>
                </a:tc>
                <a:tc>
                  <a:txBody>
                    <a:bodyPr/>
                    <a:lstStyle/>
                    <a:p>
                      <a:pPr algn="ctr" fontAlgn="b"/>
                      <a:r>
                        <a:rPr lang="fr-CA" sz="1400" b="0" i="0" u="none" strike="noStrike" dirty="0">
                          <a:effectLst/>
                          <a:latin typeface="Arial" panose="020B0604020202020204" pitchFamily="34" charset="0"/>
                        </a:rPr>
                        <a:t>260 000 $</a:t>
                      </a:r>
                    </a:p>
                  </a:txBody>
                  <a:tcPr marL="9525" marR="9525" marT="9525" marB="0" anchor="ctr"/>
                </a:tc>
                <a:tc>
                  <a:txBody>
                    <a:bodyPr/>
                    <a:lstStyle/>
                    <a:p>
                      <a:pPr algn="ctr" fontAlgn="b"/>
                      <a:r>
                        <a:rPr lang="fr-CA" sz="1400" b="0" i="0" u="none" strike="noStrike" dirty="0">
                          <a:effectLst/>
                          <a:latin typeface="Arial" panose="020B0604020202020204" pitchFamily="34" charset="0"/>
                        </a:rPr>
                        <a:t>165 000 $</a:t>
                      </a:r>
                    </a:p>
                  </a:txBody>
                  <a:tcPr marL="9525" marR="9525" marT="9525" marB="0" anchor="ctr">
                    <a:solidFill>
                      <a:schemeClr val="bg2">
                        <a:lumMod val="60000"/>
                        <a:lumOff val="40000"/>
                      </a:schemeClr>
                    </a:solidFill>
                  </a:tcPr>
                </a:tc>
                <a:tc>
                  <a:txBody>
                    <a:bodyPr/>
                    <a:lstStyle/>
                    <a:p>
                      <a:pPr algn="ctr" fontAlgn="b"/>
                      <a:r>
                        <a:rPr lang="fr-CA" sz="1400" b="0" i="0" u="none" strike="noStrike" dirty="0">
                          <a:effectLst/>
                          <a:latin typeface="Arial" panose="020B0604020202020204" pitchFamily="34" charset="0"/>
                        </a:rPr>
                        <a:t>165 000 $</a:t>
                      </a:r>
                    </a:p>
                  </a:txBody>
                  <a:tcPr marL="9525" marR="9525" marT="9525" marB="0" anchor="ctr"/>
                </a:tc>
                <a:tc>
                  <a:txBody>
                    <a:bodyPr/>
                    <a:lstStyle/>
                    <a:p>
                      <a:pPr algn="ctr" fontAlgn="b"/>
                      <a:r>
                        <a:rPr lang="fr-CA" sz="1400" b="0" i="0" u="none" strike="noStrike" dirty="0">
                          <a:effectLst/>
                          <a:latin typeface="Arial" panose="020B0604020202020204" pitchFamily="34" charset="0"/>
                        </a:rPr>
                        <a:t>252 000 $</a:t>
                      </a:r>
                    </a:p>
                  </a:txBody>
                  <a:tcPr marL="9525" marR="9525" marT="9525" marB="0" anchor="ctr">
                    <a:solidFill>
                      <a:schemeClr val="bg2">
                        <a:lumMod val="60000"/>
                        <a:lumOff val="40000"/>
                      </a:schemeClr>
                    </a:solidFill>
                  </a:tcPr>
                </a:tc>
                <a:tc>
                  <a:txBody>
                    <a:bodyPr/>
                    <a:lstStyle/>
                    <a:p>
                      <a:pPr algn="ctr" fontAlgn="b"/>
                      <a:r>
                        <a:rPr lang="fr-CA" sz="1400" b="0" i="0" u="none" strike="noStrike" dirty="0">
                          <a:effectLst/>
                          <a:latin typeface="Arial" panose="020B0604020202020204" pitchFamily="34" charset="0"/>
                        </a:rPr>
                        <a:t>32 000 $</a:t>
                      </a:r>
                    </a:p>
                  </a:txBody>
                  <a:tcPr marL="9525" marR="9525" marT="9525" marB="0" anchor="ctr"/>
                </a:tc>
                <a:tc>
                  <a:txBody>
                    <a:bodyPr/>
                    <a:lstStyle/>
                    <a:p>
                      <a:pPr algn="ctr" fontAlgn="b"/>
                      <a:r>
                        <a:rPr lang="fr-CA" sz="1400" b="0" i="0" u="none" strike="noStrike" dirty="0">
                          <a:effectLst/>
                          <a:latin typeface="Arial" panose="020B0604020202020204" pitchFamily="34" charset="0"/>
                        </a:rPr>
                        <a:t>109 000 $</a:t>
                      </a:r>
                    </a:p>
                  </a:txBody>
                  <a:tcPr marL="9525" marR="9525" marT="9525" marB="0" anchor="ctr">
                    <a:solidFill>
                      <a:schemeClr val="bg2">
                        <a:lumMod val="60000"/>
                        <a:lumOff val="40000"/>
                      </a:schemeClr>
                    </a:solidFill>
                  </a:tcPr>
                </a:tc>
                <a:extLst>
                  <a:ext uri="{0D108BD9-81ED-4DB2-BD59-A6C34878D82A}">
                    <a16:rowId xmlns:a16="http://schemas.microsoft.com/office/drawing/2014/main" val="10002"/>
                  </a:ext>
                </a:extLst>
              </a:tr>
              <a:tr h="478368">
                <a:tc>
                  <a:txBody>
                    <a:bodyPr/>
                    <a:lstStyle/>
                    <a:p>
                      <a:pPr algn="ctr" fontAlgn="b"/>
                      <a:r>
                        <a:rPr lang="fr-CA" sz="1400" b="1" u="none" strike="noStrike" dirty="0">
                          <a:solidFill>
                            <a:schemeClr val="bg1"/>
                          </a:solidFill>
                          <a:effectLst/>
                          <a:latin typeface="+mn-lt"/>
                        </a:rPr>
                        <a:t>TOTAL</a:t>
                      </a:r>
                    </a:p>
                    <a:p>
                      <a:pPr algn="ctr" fontAlgn="b"/>
                      <a:r>
                        <a:rPr lang="fr-CA" sz="1400" b="1" i="0" u="none" strike="noStrike" dirty="0">
                          <a:solidFill>
                            <a:schemeClr val="bg1"/>
                          </a:solidFill>
                          <a:effectLst/>
                          <a:latin typeface="+mn-lt"/>
                        </a:rPr>
                        <a:t>ANNÉE</a:t>
                      </a:r>
                    </a:p>
                  </a:txBody>
                  <a:tcPr marL="9525" marR="9525" marT="9525" marB="0" anchor="ctr"/>
                </a:tc>
                <a:tc>
                  <a:txBody>
                    <a:bodyPr/>
                    <a:lstStyle/>
                    <a:p>
                      <a:pPr algn="ctr" fontAlgn="b"/>
                      <a:r>
                        <a:rPr lang="fr-CA" sz="1400" b="1" i="0" u="none" strike="noStrike">
                          <a:effectLst/>
                          <a:latin typeface="Arial" panose="020B0604020202020204" pitchFamily="34" charset="0"/>
                        </a:rPr>
                        <a:t>42,2 M$</a:t>
                      </a:r>
                    </a:p>
                  </a:txBody>
                  <a:tcPr marL="9525" marR="9525" marT="9525" marB="0" anchor="ctr"/>
                </a:tc>
                <a:tc>
                  <a:txBody>
                    <a:bodyPr/>
                    <a:lstStyle/>
                    <a:p>
                      <a:pPr algn="ctr" fontAlgn="b"/>
                      <a:r>
                        <a:rPr lang="fr-CA" sz="1400" b="1" i="0" u="none" strike="noStrike">
                          <a:effectLst/>
                          <a:latin typeface="Arial" panose="020B0604020202020204" pitchFamily="34" charset="0"/>
                        </a:rPr>
                        <a:t>6,5 M$</a:t>
                      </a:r>
                    </a:p>
                  </a:txBody>
                  <a:tcPr marL="9525" marR="9525" marT="9525" marB="0" anchor="ctr">
                    <a:solidFill>
                      <a:schemeClr val="bg2">
                        <a:lumMod val="60000"/>
                        <a:lumOff val="40000"/>
                      </a:schemeClr>
                    </a:solidFill>
                  </a:tcPr>
                </a:tc>
                <a:tc>
                  <a:txBody>
                    <a:bodyPr/>
                    <a:lstStyle/>
                    <a:p>
                      <a:pPr algn="ctr" fontAlgn="b"/>
                      <a:r>
                        <a:rPr lang="fr-CA" sz="1400" b="1" i="0" u="none" strike="noStrike" dirty="0">
                          <a:effectLst/>
                          <a:latin typeface="Arial" panose="020B0604020202020204" pitchFamily="34" charset="0"/>
                        </a:rPr>
                        <a:t>710 000 $</a:t>
                      </a:r>
                    </a:p>
                  </a:txBody>
                  <a:tcPr marL="9525" marR="9525" marT="9525" marB="0" anchor="ctr"/>
                </a:tc>
                <a:tc>
                  <a:txBody>
                    <a:bodyPr/>
                    <a:lstStyle/>
                    <a:p>
                      <a:pPr algn="ctr" fontAlgn="b"/>
                      <a:r>
                        <a:rPr lang="fr-CA" sz="1400" b="1" i="0" u="none" strike="noStrike">
                          <a:effectLst/>
                          <a:latin typeface="Arial" panose="020B0604020202020204" pitchFamily="34" charset="0"/>
                        </a:rPr>
                        <a:t>365 000 $ </a:t>
                      </a:r>
                    </a:p>
                  </a:txBody>
                  <a:tcPr marL="9525" marR="9525" marT="9525" marB="0" anchor="ctr">
                    <a:solidFill>
                      <a:schemeClr val="bg2">
                        <a:lumMod val="60000"/>
                        <a:lumOff val="40000"/>
                      </a:schemeClr>
                    </a:solidFill>
                  </a:tcPr>
                </a:tc>
                <a:tc>
                  <a:txBody>
                    <a:bodyPr/>
                    <a:lstStyle/>
                    <a:p>
                      <a:pPr algn="ctr" fontAlgn="b"/>
                      <a:r>
                        <a:rPr lang="fr-CA" sz="1400" b="1" i="0" u="none" strike="noStrike">
                          <a:effectLst/>
                          <a:latin typeface="Arial" panose="020B0604020202020204" pitchFamily="34" charset="0"/>
                        </a:rPr>
                        <a:t>1,4 M$</a:t>
                      </a:r>
                    </a:p>
                  </a:txBody>
                  <a:tcPr marL="9525" marR="9525" marT="9525" marB="0" anchor="ctr"/>
                </a:tc>
                <a:tc>
                  <a:txBody>
                    <a:bodyPr/>
                    <a:lstStyle/>
                    <a:p>
                      <a:pPr algn="ctr" fontAlgn="b"/>
                      <a:r>
                        <a:rPr lang="fr-CA" sz="1400" b="1" i="0" u="none" strike="noStrike" dirty="0">
                          <a:effectLst/>
                          <a:latin typeface="Arial" panose="020B0604020202020204" pitchFamily="34" charset="0"/>
                        </a:rPr>
                        <a:t>430 000 $</a:t>
                      </a:r>
                    </a:p>
                  </a:txBody>
                  <a:tcPr marL="9525" marR="9525" marT="9525" marB="0" anchor="ctr">
                    <a:solidFill>
                      <a:schemeClr val="bg2">
                        <a:lumMod val="60000"/>
                        <a:lumOff val="40000"/>
                      </a:schemeClr>
                    </a:solidFill>
                  </a:tcPr>
                </a:tc>
                <a:tc>
                  <a:txBody>
                    <a:bodyPr/>
                    <a:lstStyle/>
                    <a:p>
                      <a:pPr algn="ctr" fontAlgn="b"/>
                      <a:r>
                        <a:rPr lang="fr-CA" sz="1400" b="1" i="0" u="none" strike="noStrike">
                          <a:effectLst/>
                          <a:latin typeface="Arial" panose="020B0604020202020204" pitchFamily="34" charset="0"/>
                        </a:rPr>
                        <a:t>1,8 M$</a:t>
                      </a:r>
                    </a:p>
                  </a:txBody>
                  <a:tcPr marL="9525" marR="9525" marT="9525" marB="0" anchor="ctr"/>
                </a:tc>
                <a:tc>
                  <a:txBody>
                    <a:bodyPr/>
                    <a:lstStyle/>
                    <a:p>
                      <a:pPr algn="ctr" fontAlgn="b"/>
                      <a:r>
                        <a:rPr lang="fr-CA" sz="1400" b="1" i="0" u="none" strike="noStrike" dirty="0">
                          <a:effectLst/>
                          <a:latin typeface="Arial" panose="020B0604020202020204" pitchFamily="34" charset="0"/>
                        </a:rPr>
                        <a:t>378 000 $</a:t>
                      </a:r>
                    </a:p>
                  </a:txBody>
                  <a:tcPr marL="9525" marR="9525" marT="9525" marB="0" anchor="ctr">
                    <a:solidFill>
                      <a:schemeClr val="bg2">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3" name="Tableau 2"/>
          <p:cNvGraphicFramePr>
            <a:graphicFrameLocks noGrp="1"/>
          </p:cNvGraphicFramePr>
          <p:nvPr>
            <p:custDataLst>
              <p:tags r:id="rId4"/>
            </p:custDataLst>
            <p:extLst>
              <p:ext uri="{D42A27DB-BD31-4B8C-83A1-F6EECF244321}">
                <p14:modId xmlns:p14="http://schemas.microsoft.com/office/powerpoint/2010/main" val="1880494261"/>
              </p:ext>
            </p:extLst>
          </p:nvPr>
        </p:nvGraphicFramePr>
        <p:xfrm>
          <a:off x="7596336" y="1923678"/>
          <a:ext cx="1547664" cy="2068239"/>
        </p:xfrm>
        <a:graphic>
          <a:graphicData uri="http://schemas.openxmlformats.org/drawingml/2006/table">
            <a:tbl>
              <a:tblPr>
                <a:tableStyleId>{5C22544A-7EE6-4342-B048-85BDC9FD1C3A}</a:tableStyleId>
              </a:tblPr>
              <a:tblGrid>
                <a:gridCol w="831979">
                  <a:extLst>
                    <a:ext uri="{9D8B030D-6E8A-4147-A177-3AD203B41FA5}">
                      <a16:colId xmlns:a16="http://schemas.microsoft.com/office/drawing/2014/main" val="20000"/>
                    </a:ext>
                  </a:extLst>
                </a:gridCol>
                <a:gridCol w="715685">
                  <a:extLst>
                    <a:ext uri="{9D8B030D-6E8A-4147-A177-3AD203B41FA5}">
                      <a16:colId xmlns:a16="http://schemas.microsoft.com/office/drawing/2014/main" val="20001"/>
                    </a:ext>
                  </a:extLst>
                </a:gridCol>
              </a:tblGrid>
              <a:tr h="633135">
                <a:tc gridSpan="2">
                  <a:txBody>
                    <a:bodyPr/>
                    <a:lstStyle/>
                    <a:p>
                      <a:pPr algn="ctr" fontAlgn="b"/>
                      <a:r>
                        <a:rPr lang="fr-CA" sz="1200" b="1" i="0" u="none" strike="noStrike" dirty="0">
                          <a:solidFill>
                            <a:schemeClr val="bg1"/>
                          </a:solidFill>
                          <a:effectLst/>
                          <a:latin typeface="Arial"/>
                        </a:rPr>
                        <a:t>TOTAL DU MOIS</a:t>
                      </a:r>
                    </a:p>
                  </a:txBody>
                  <a:tcPr marL="9525" marR="9525" marT="9525" marB="0" anchor="ctr"/>
                </a:tc>
                <a:tc hMerge="1">
                  <a:txBody>
                    <a:bodyPr/>
                    <a:lstStyle/>
                    <a:p>
                      <a:endParaRPr lang="fr-CA"/>
                    </a:p>
                  </a:txBody>
                  <a:tcPr/>
                </a:tc>
                <a:extLst>
                  <a:ext uri="{0D108BD9-81ED-4DB2-BD59-A6C34878D82A}">
                    <a16:rowId xmlns:a16="http://schemas.microsoft.com/office/drawing/2014/main" val="10000"/>
                  </a:ext>
                </a:extLst>
              </a:tr>
              <a:tr h="478368">
                <a:tc>
                  <a:txBody>
                    <a:bodyPr/>
                    <a:lstStyle/>
                    <a:p>
                      <a:pPr algn="ctr" fontAlgn="b"/>
                      <a:r>
                        <a:rPr lang="fr-CA" sz="1600" b="0" i="0" u="none" strike="noStrike" dirty="0">
                          <a:effectLst/>
                          <a:latin typeface="Arial" panose="020B0604020202020204" pitchFamily="34" charset="0"/>
                        </a:rPr>
                        <a:t>2017</a:t>
                      </a:r>
                    </a:p>
                  </a:txBody>
                  <a:tcPr marL="9525" marR="9525" marT="9525" marB="0" anchor="ctr"/>
                </a:tc>
                <a:tc>
                  <a:txBody>
                    <a:bodyPr/>
                    <a:lstStyle/>
                    <a:p>
                      <a:pPr algn="ctr" fontAlgn="b"/>
                      <a:r>
                        <a:rPr lang="fr-CA" sz="1600" b="0" i="0" u="none" strike="noStrike" dirty="0">
                          <a:effectLst/>
                          <a:latin typeface="Arial" panose="020B0604020202020204" pitchFamily="34" charset="0"/>
                        </a:rPr>
                        <a:t>2018</a:t>
                      </a:r>
                    </a:p>
                  </a:txBody>
                  <a:tcPr marL="9525" marR="9525" marT="9525" marB="0" anchor="ctr">
                    <a:solidFill>
                      <a:schemeClr val="bg2">
                        <a:lumMod val="60000"/>
                        <a:lumOff val="40000"/>
                      </a:schemeClr>
                    </a:solidFill>
                  </a:tcPr>
                </a:tc>
                <a:extLst>
                  <a:ext uri="{0D108BD9-81ED-4DB2-BD59-A6C34878D82A}">
                    <a16:rowId xmlns:a16="http://schemas.microsoft.com/office/drawing/2014/main" val="10001"/>
                  </a:ext>
                </a:extLst>
              </a:tr>
              <a:tr h="478368">
                <a:tc>
                  <a:txBody>
                    <a:bodyPr/>
                    <a:lstStyle/>
                    <a:p>
                      <a:pPr algn="ctr" fontAlgn="b"/>
                      <a:r>
                        <a:rPr lang="fr-CA" sz="1400" b="0" i="0" u="none" strike="noStrike" dirty="0">
                          <a:effectLst/>
                          <a:latin typeface="Arial" panose="020B0604020202020204" pitchFamily="34" charset="0"/>
                        </a:rPr>
                        <a:t>16,8 M$</a:t>
                      </a:r>
                    </a:p>
                  </a:txBody>
                  <a:tcPr marL="9525" marR="9525" marT="9525" marB="0" anchor="ctr"/>
                </a:tc>
                <a:tc>
                  <a:txBody>
                    <a:bodyPr/>
                    <a:lstStyle/>
                    <a:p>
                      <a:pPr algn="ctr" fontAlgn="b"/>
                      <a:r>
                        <a:rPr lang="fr-CA" sz="1400" b="0" i="0" u="none" strike="noStrike">
                          <a:effectLst/>
                          <a:latin typeface="Arial" panose="020B0604020202020204" pitchFamily="34" charset="0"/>
                        </a:rPr>
                        <a:t>2,2 M$</a:t>
                      </a:r>
                    </a:p>
                  </a:txBody>
                  <a:tcPr marL="9525" marR="9525" marT="9525" marB="0" anchor="ctr">
                    <a:solidFill>
                      <a:schemeClr val="bg2">
                        <a:lumMod val="60000"/>
                        <a:lumOff val="40000"/>
                      </a:schemeClr>
                    </a:solidFill>
                  </a:tcPr>
                </a:tc>
                <a:extLst>
                  <a:ext uri="{0D108BD9-81ED-4DB2-BD59-A6C34878D82A}">
                    <a16:rowId xmlns:a16="http://schemas.microsoft.com/office/drawing/2014/main" val="10002"/>
                  </a:ext>
                </a:extLst>
              </a:tr>
              <a:tr h="478368">
                <a:tc>
                  <a:txBody>
                    <a:bodyPr/>
                    <a:lstStyle/>
                    <a:p>
                      <a:pPr algn="ctr" fontAlgn="b"/>
                      <a:r>
                        <a:rPr lang="fr-CA" sz="1400" b="1" i="0" u="none" strike="noStrike" dirty="0">
                          <a:effectLst/>
                          <a:latin typeface="Arial" panose="020B0604020202020204" pitchFamily="34" charset="0"/>
                        </a:rPr>
                        <a:t>47,6 M$</a:t>
                      </a:r>
                    </a:p>
                  </a:txBody>
                  <a:tcPr marL="9525" marR="9525" marT="9525" marB="0" anchor="ctr"/>
                </a:tc>
                <a:tc>
                  <a:txBody>
                    <a:bodyPr/>
                    <a:lstStyle/>
                    <a:p>
                      <a:pPr algn="ctr" fontAlgn="b"/>
                      <a:r>
                        <a:rPr lang="fr-CA" sz="1400" b="1" i="0" u="none" strike="noStrike" dirty="0">
                          <a:effectLst/>
                          <a:latin typeface="Arial" panose="020B0604020202020204" pitchFamily="34" charset="0"/>
                        </a:rPr>
                        <a:t>8,2 M$</a:t>
                      </a:r>
                    </a:p>
                  </a:txBody>
                  <a:tcPr marL="9525" marR="9525" marT="9525" marB="0" anchor="ctr">
                    <a:solidFill>
                      <a:schemeClr val="bg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40623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3.2</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179512" y="411510"/>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6033" y="1812389"/>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Dépôt du procès-verbal du Comité consultatif d'environnement du mois de mars 2018</a:t>
            </a:r>
          </a:p>
        </p:txBody>
      </p:sp>
    </p:spTree>
    <p:extLst>
      <p:ext uri="{BB962C8B-B14F-4D97-AF65-F5344CB8AC3E}">
        <p14:creationId xmlns:p14="http://schemas.microsoft.com/office/powerpoint/2010/main" val="781687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A5D57D5-1955-40A2-A67A-041957F7DEC0}"/>
              </a:ext>
            </a:extLst>
          </p:cNvPr>
          <p:cNvPicPr>
            <a:picLocks noChangeAspect="1"/>
          </p:cNvPicPr>
          <p:nvPr>
            <p:custDataLst>
              <p:tags r:id="rId1"/>
            </p:custDataLst>
          </p:nvPr>
        </p:nvPicPr>
        <p:blipFill>
          <a:blip r:embed="rId6"/>
          <a:stretch>
            <a:fillRect/>
          </a:stretch>
        </p:blipFill>
        <p:spPr>
          <a:xfrm>
            <a:off x="1428750" y="0"/>
            <a:ext cx="6286500" cy="5143500"/>
          </a:xfrm>
          <a:prstGeom prst="rect">
            <a:avLst/>
          </a:prstGeom>
        </p:spPr>
      </p:pic>
      <p:sp>
        <p:nvSpPr>
          <p:cNvPr id="2" name="Titre 1">
            <a:extLst>
              <a:ext uri="{FF2B5EF4-FFF2-40B4-BE49-F238E27FC236}">
                <a16:creationId xmlns:a16="http://schemas.microsoft.com/office/drawing/2014/main" id="{23630AE6-3762-4D0A-93D7-A5337F22993F}"/>
              </a:ext>
            </a:extLst>
          </p:cNvPr>
          <p:cNvSpPr>
            <a:spLocks noGrp="1"/>
          </p:cNvSpPr>
          <p:nvPr>
            <p:ph type="title"/>
            <p:custDataLst>
              <p:tags r:id="rId2"/>
            </p:custDataLst>
          </p:nvPr>
        </p:nvSpPr>
        <p:spPr/>
        <p:txBody>
          <a:bodyPr/>
          <a:lstStyle/>
          <a:p>
            <a:endParaRPr lang="fr-CA"/>
          </a:p>
        </p:txBody>
      </p:sp>
      <p:sp>
        <p:nvSpPr>
          <p:cNvPr id="3" name="Espace réservé du contenu 2">
            <a:extLst>
              <a:ext uri="{FF2B5EF4-FFF2-40B4-BE49-F238E27FC236}">
                <a16:creationId xmlns:a16="http://schemas.microsoft.com/office/drawing/2014/main" id="{A29F5098-3AC2-4CE0-BEF7-59E5368C43C0}"/>
              </a:ext>
            </a:extLst>
          </p:cNvPr>
          <p:cNvSpPr>
            <a:spLocks noGrp="1"/>
          </p:cNvSpPr>
          <p:nvPr>
            <p:ph idx="1"/>
            <p:custDataLst>
              <p:tags r:id="rId3"/>
            </p:custDataLst>
          </p:nvPr>
        </p:nvSpPr>
        <p:spPr/>
        <p:txBody>
          <a:bodyPr/>
          <a:lstStyle/>
          <a:p>
            <a:endParaRPr lang="fr-CA" dirty="0"/>
          </a:p>
        </p:txBody>
      </p:sp>
      <p:sp>
        <p:nvSpPr>
          <p:cNvPr id="5" name="ZoneTexte 4">
            <a:extLst>
              <a:ext uri="{FF2B5EF4-FFF2-40B4-BE49-F238E27FC236}">
                <a16:creationId xmlns:a16="http://schemas.microsoft.com/office/drawing/2014/main" id="{4E35A7F6-A515-4BEB-A934-B6609253BB36}"/>
              </a:ext>
            </a:extLst>
          </p:cNvPr>
          <p:cNvSpPr txBox="1"/>
          <p:nvPr>
            <p:custDataLst>
              <p:tags r:id="rId4"/>
            </p:custDataLst>
          </p:nvPr>
        </p:nvSpPr>
        <p:spPr>
          <a:xfrm>
            <a:off x="3203848" y="2292102"/>
            <a:ext cx="4752528" cy="1200329"/>
          </a:xfrm>
          <a:prstGeom prst="rect">
            <a:avLst/>
          </a:prstGeom>
          <a:noFill/>
        </p:spPr>
        <p:txBody>
          <a:bodyPr wrap="square" rtlCol="0">
            <a:spAutoFit/>
          </a:bodyPr>
          <a:lstStyle/>
          <a:p>
            <a:r>
              <a:rPr lang="fr-CA" sz="7200" dirty="0">
                <a:solidFill>
                  <a:schemeClr val="bg1"/>
                </a:solidFill>
                <a:effectLst>
                  <a:outerShdw blurRad="38100" dist="38100" dir="2700000" algn="tl">
                    <a:srgbClr val="000000">
                      <a:alpha val="43137"/>
                    </a:srgbClr>
                  </a:outerShdw>
                </a:effectLst>
              </a:rPr>
              <a:t>Extrait</a:t>
            </a:r>
          </a:p>
        </p:txBody>
      </p:sp>
    </p:spTree>
    <p:extLst>
      <p:ext uri="{BB962C8B-B14F-4D97-AF65-F5344CB8AC3E}">
        <p14:creationId xmlns:p14="http://schemas.microsoft.com/office/powerpoint/2010/main" val="271365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custDataLst>
              <p:tags r:id="rId1"/>
            </p:custDataLst>
          </p:nvPr>
        </p:nvSpPr>
        <p:spPr>
          <a:xfrm>
            <a:off x="3059832" y="1635646"/>
            <a:ext cx="7772400" cy="1102519"/>
          </a:xfrm>
        </p:spPr>
        <p:txBody>
          <a:bodyPr>
            <a:normAutofit fontScale="90000"/>
          </a:bodyPr>
          <a:lstStyle/>
          <a:p>
            <a:pPr algn="l"/>
            <a:r>
              <a:rPr lang="en-CA" sz="5400" b="1" dirty="0">
                <a:latin typeface="Arial" panose="020B0604020202020204" pitchFamily="34" charset="0"/>
                <a:cs typeface="Arial" panose="020B0604020202020204" pitchFamily="34" charset="0"/>
              </a:rPr>
              <a:t>Adoption</a:t>
            </a:r>
            <a:br>
              <a:rPr lang="en-CA" sz="5400" b="1" dirty="0">
                <a:latin typeface="Arial" panose="020B0604020202020204" pitchFamily="34" charset="0"/>
                <a:cs typeface="Arial" panose="020B0604020202020204" pitchFamily="34" charset="0"/>
              </a:rPr>
            </a:br>
            <a:r>
              <a:rPr lang="en-CA" sz="5400" b="1" dirty="0">
                <a:latin typeface="Arial" panose="020B0604020202020204" pitchFamily="34" charset="0"/>
                <a:cs typeface="Arial" panose="020B0604020202020204" pitchFamily="34" charset="0"/>
              </a:rPr>
              <a:t>de </a:t>
            </a:r>
            <a:r>
              <a:rPr lang="en-CA" sz="5400" b="1" dirty="0" err="1">
                <a:latin typeface="Arial" panose="020B0604020202020204" pitchFamily="34" charset="0"/>
                <a:cs typeface="Arial" panose="020B0604020202020204" pitchFamily="34" charset="0"/>
              </a:rPr>
              <a:t>l’ordre</a:t>
            </a:r>
            <a:br>
              <a:rPr lang="en-CA" sz="5400" b="1" dirty="0">
                <a:latin typeface="Arial" panose="020B0604020202020204" pitchFamily="34" charset="0"/>
                <a:cs typeface="Arial" panose="020B0604020202020204" pitchFamily="34" charset="0"/>
              </a:rPr>
            </a:br>
            <a:r>
              <a:rPr lang="en-CA" sz="5400" b="1" dirty="0">
                <a:latin typeface="Arial" panose="020B0604020202020204" pitchFamily="34" charset="0"/>
                <a:cs typeface="Arial" panose="020B0604020202020204" pitchFamily="34" charset="0"/>
              </a:rPr>
              <a:t>du jour </a:t>
            </a:r>
            <a:endParaRPr lang="fr-CA" sz="5400" dirty="0">
              <a:latin typeface="Arial" panose="020B0604020202020204" pitchFamily="34" charset="0"/>
              <a:cs typeface="Arial" panose="020B0604020202020204" pitchFamily="34" charset="0"/>
            </a:endParaRPr>
          </a:p>
        </p:txBody>
      </p:sp>
      <p:sp>
        <p:nvSpPr>
          <p:cNvPr id="10" name="Sous-titre 9"/>
          <p:cNvSpPr>
            <a:spLocks noGrp="1"/>
          </p:cNvSpPr>
          <p:nvPr>
            <p:ph type="subTitle" idx="1"/>
            <p:custDataLst>
              <p:tags r:id="rId2"/>
            </p:custDataLst>
          </p:nvPr>
        </p:nvSpPr>
        <p:spPr/>
        <p:txBody>
          <a:bodyPr/>
          <a:lstStyle/>
          <a:p>
            <a:endParaRPr lang="fr-CA"/>
          </a:p>
        </p:txBody>
      </p:sp>
      <p:sp>
        <p:nvSpPr>
          <p:cNvPr id="11" name="ZoneTexte 10"/>
          <p:cNvSpPr txBox="1"/>
          <p:nvPr>
            <p:custDataLst>
              <p:tags r:id="rId3"/>
            </p:custDataLst>
          </p:nvPr>
        </p:nvSpPr>
        <p:spPr>
          <a:xfrm>
            <a:off x="482540" y="1491630"/>
            <a:ext cx="2217251"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4117766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3.3</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179512" y="411510"/>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6033" y="1812389"/>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Dépôt du procès-verbal du Comité consultatif d'urbanisme du mois d'avril 2018</a:t>
            </a:r>
          </a:p>
        </p:txBody>
      </p:sp>
    </p:spTree>
    <p:extLst>
      <p:ext uri="{BB962C8B-B14F-4D97-AF65-F5344CB8AC3E}">
        <p14:creationId xmlns:p14="http://schemas.microsoft.com/office/powerpoint/2010/main" val="1549980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5E4C9C-95E8-4A1A-9B61-DEF5B3D73FA5}"/>
              </a:ext>
            </a:extLst>
          </p:cNvPr>
          <p:cNvPicPr>
            <a:picLocks noChangeAspect="1"/>
          </p:cNvPicPr>
          <p:nvPr>
            <p:custDataLst>
              <p:tags r:id="rId1"/>
            </p:custDataLst>
          </p:nvPr>
        </p:nvPicPr>
        <p:blipFill>
          <a:blip r:embed="rId6"/>
          <a:stretch>
            <a:fillRect/>
          </a:stretch>
        </p:blipFill>
        <p:spPr>
          <a:xfrm>
            <a:off x="1373367" y="0"/>
            <a:ext cx="6397266" cy="5143500"/>
          </a:xfrm>
          <a:prstGeom prst="rect">
            <a:avLst/>
          </a:prstGeom>
        </p:spPr>
      </p:pic>
      <p:sp>
        <p:nvSpPr>
          <p:cNvPr id="2" name="Titre 1">
            <a:extLst>
              <a:ext uri="{FF2B5EF4-FFF2-40B4-BE49-F238E27FC236}">
                <a16:creationId xmlns:a16="http://schemas.microsoft.com/office/drawing/2014/main" id="{DFBE545D-05DD-4A6D-B896-7D6588687D56}"/>
              </a:ext>
            </a:extLst>
          </p:cNvPr>
          <p:cNvSpPr>
            <a:spLocks noGrp="1"/>
          </p:cNvSpPr>
          <p:nvPr>
            <p:ph type="title"/>
            <p:custDataLst>
              <p:tags r:id="rId2"/>
            </p:custDataLst>
          </p:nvPr>
        </p:nvSpPr>
        <p:spPr/>
        <p:txBody>
          <a:bodyPr/>
          <a:lstStyle/>
          <a:p>
            <a:endParaRPr lang="fr-CA"/>
          </a:p>
        </p:txBody>
      </p:sp>
      <p:sp>
        <p:nvSpPr>
          <p:cNvPr id="3" name="Espace réservé du contenu 2">
            <a:extLst>
              <a:ext uri="{FF2B5EF4-FFF2-40B4-BE49-F238E27FC236}">
                <a16:creationId xmlns:a16="http://schemas.microsoft.com/office/drawing/2014/main" id="{9EC74C83-639E-4B8A-BAE6-C082ED191330}"/>
              </a:ext>
            </a:extLst>
          </p:cNvPr>
          <p:cNvSpPr>
            <a:spLocks noGrp="1"/>
          </p:cNvSpPr>
          <p:nvPr>
            <p:ph idx="1"/>
            <p:custDataLst>
              <p:tags r:id="rId3"/>
            </p:custDataLst>
          </p:nvPr>
        </p:nvSpPr>
        <p:spPr/>
        <p:txBody>
          <a:bodyPr/>
          <a:lstStyle/>
          <a:p>
            <a:endParaRPr lang="fr-CA" dirty="0"/>
          </a:p>
        </p:txBody>
      </p:sp>
      <p:sp>
        <p:nvSpPr>
          <p:cNvPr id="5" name="ZoneTexte 4">
            <a:extLst>
              <a:ext uri="{FF2B5EF4-FFF2-40B4-BE49-F238E27FC236}">
                <a16:creationId xmlns:a16="http://schemas.microsoft.com/office/drawing/2014/main" id="{B90EAA70-3119-406B-9C4E-5EC1FC973DFA}"/>
              </a:ext>
            </a:extLst>
          </p:cNvPr>
          <p:cNvSpPr txBox="1"/>
          <p:nvPr>
            <p:custDataLst>
              <p:tags r:id="rId4"/>
            </p:custDataLst>
          </p:nvPr>
        </p:nvSpPr>
        <p:spPr>
          <a:xfrm>
            <a:off x="3203848" y="2292102"/>
            <a:ext cx="4752528" cy="1200329"/>
          </a:xfrm>
          <a:prstGeom prst="rect">
            <a:avLst/>
          </a:prstGeom>
          <a:noFill/>
        </p:spPr>
        <p:txBody>
          <a:bodyPr wrap="square" rtlCol="0">
            <a:spAutoFit/>
          </a:bodyPr>
          <a:lstStyle/>
          <a:p>
            <a:r>
              <a:rPr lang="fr-CA" sz="7200" dirty="0">
                <a:solidFill>
                  <a:schemeClr val="bg1"/>
                </a:solidFill>
                <a:effectLst>
                  <a:outerShdw blurRad="38100" dist="38100" dir="2700000" algn="tl">
                    <a:srgbClr val="000000">
                      <a:alpha val="43137"/>
                    </a:srgbClr>
                  </a:outerShdw>
                </a:effectLst>
              </a:rPr>
              <a:t>Extrait</a:t>
            </a:r>
          </a:p>
        </p:txBody>
      </p:sp>
    </p:spTree>
    <p:extLst>
      <p:ext uri="{BB962C8B-B14F-4D97-AF65-F5344CB8AC3E}">
        <p14:creationId xmlns:p14="http://schemas.microsoft.com/office/powerpoint/2010/main" val="335278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3.4</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179512" y="411510"/>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6033" y="1812389"/>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Renouvellement de mandat – Comité consultatif en environnement</a:t>
            </a:r>
          </a:p>
        </p:txBody>
      </p:sp>
      <p:sp>
        <p:nvSpPr>
          <p:cNvPr id="2" name="Rectangle 1">
            <a:extLst>
              <a:ext uri="{FF2B5EF4-FFF2-40B4-BE49-F238E27FC236}">
                <a16:creationId xmlns:a16="http://schemas.microsoft.com/office/drawing/2014/main" id="{90A6AE2E-5679-4E35-9EC3-3C37BE6048A0}"/>
              </a:ext>
            </a:extLst>
          </p:cNvPr>
          <p:cNvSpPr/>
          <p:nvPr>
            <p:custDataLst>
              <p:tags r:id="rId6"/>
            </p:custDataLst>
          </p:nvPr>
        </p:nvSpPr>
        <p:spPr>
          <a:xfrm>
            <a:off x="1259632" y="3044232"/>
            <a:ext cx="3682418" cy="584775"/>
          </a:xfrm>
          <a:prstGeom prst="rect">
            <a:avLst/>
          </a:prstGeom>
        </p:spPr>
        <p:txBody>
          <a:bodyPr wrap="none">
            <a:spAutoFit/>
          </a:bodyPr>
          <a:lstStyle/>
          <a:p>
            <a:r>
              <a:rPr lang="fr-CA" sz="3200" dirty="0">
                <a:latin typeface="Arial" panose="020B0604020202020204" pitchFamily="34" charset="0"/>
                <a:ea typeface="Calibri" panose="020F0502020204030204" pitchFamily="34" charset="0"/>
              </a:rPr>
              <a:t>&gt; M. Robert Bisson</a:t>
            </a:r>
            <a:endParaRPr lang="fr-CA" sz="3200" dirty="0"/>
          </a:p>
        </p:txBody>
      </p:sp>
    </p:spTree>
    <p:extLst>
      <p:ext uri="{BB962C8B-B14F-4D97-AF65-F5344CB8AC3E}">
        <p14:creationId xmlns:p14="http://schemas.microsoft.com/office/powerpoint/2010/main" val="36884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3.5</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179512" y="411510"/>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6033" y="1812389"/>
            <a:ext cx="8123439" cy="266429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Plan projet d'installation d'enseigne conformément au règlement numéro 608 concernant les plans d’implantation et d’intégration architecturale (PIIA) – enseigne commerciale sur poteau située au 343, côte </a:t>
            </a:r>
            <a:r>
              <a:rPr lang="fr-CA" dirty="0" err="1"/>
              <a:t>Saint-Nicholas</a:t>
            </a:r>
            <a:endParaRPr lang="fr-CA" dirty="0"/>
          </a:p>
        </p:txBody>
      </p:sp>
    </p:spTree>
    <p:extLst>
      <p:ext uri="{BB962C8B-B14F-4D97-AF65-F5344CB8AC3E}">
        <p14:creationId xmlns:p14="http://schemas.microsoft.com/office/powerpoint/2010/main" val="414788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7B0FC-FED8-4C80-8AEB-49FA09DCDED8}"/>
              </a:ext>
            </a:extLst>
          </p:cNvPr>
          <p:cNvSpPr>
            <a:spLocks noGrp="1"/>
          </p:cNvSpPr>
          <p:nvPr>
            <p:ph type="title"/>
            <p:custDataLst>
              <p:tags r:id="rId1"/>
            </p:custDataLst>
          </p:nvPr>
        </p:nvSpPr>
        <p:spPr/>
        <p:txBody>
          <a:bodyPr/>
          <a:lstStyle/>
          <a:p>
            <a:endParaRPr lang="fr-CA"/>
          </a:p>
        </p:txBody>
      </p:sp>
      <p:sp>
        <p:nvSpPr>
          <p:cNvPr id="3" name="Espace réservé du contenu 2">
            <a:extLst>
              <a:ext uri="{FF2B5EF4-FFF2-40B4-BE49-F238E27FC236}">
                <a16:creationId xmlns:a16="http://schemas.microsoft.com/office/drawing/2014/main" id="{D6F3CDB3-D191-4D96-BAF4-D66F22A0F499}"/>
              </a:ext>
            </a:extLst>
          </p:cNvPr>
          <p:cNvSpPr>
            <a:spLocks noGrp="1"/>
          </p:cNvSpPr>
          <p:nvPr>
            <p:ph idx="1"/>
            <p:custDataLst>
              <p:tags r:id="rId2"/>
            </p:custDataLst>
          </p:nvPr>
        </p:nvSpPr>
        <p:spPr/>
        <p:txBody>
          <a:bodyPr/>
          <a:lstStyle/>
          <a:p>
            <a:endParaRPr lang="fr-CA"/>
          </a:p>
        </p:txBody>
      </p:sp>
      <p:pic>
        <p:nvPicPr>
          <p:cNvPr id="4" name="Image 3">
            <a:extLst>
              <a:ext uri="{FF2B5EF4-FFF2-40B4-BE49-F238E27FC236}">
                <a16:creationId xmlns:a16="http://schemas.microsoft.com/office/drawing/2014/main" id="{EC826CCE-3F7F-430F-B370-691BBDAB23C0}"/>
              </a:ext>
            </a:extLst>
          </p:cNvPr>
          <p:cNvPicPr>
            <a:picLocks noChangeAspect="1"/>
          </p:cNvPicPr>
          <p:nvPr>
            <p:custDataLst>
              <p:tags r:id="rId3"/>
            </p:custDataLst>
          </p:nvPr>
        </p:nvPicPr>
        <p:blipFill>
          <a:blip r:embed="rId5"/>
          <a:stretch>
            <a:fillRect/>
          </a:stretch>
        </p:blipFill>
        <p:spPr>
          <a:xfrm>
            <a:off x="1215298" y="0"/>
            <a:ext cx="6713404" cy="5143500"/>
          </a:xfrm>
          <a:prstGeom prst="rect">
            <a:avLst/>
          </a:prstGeom>
        </p:spPr>
      </p:pic>
    </p:spTree>
    <p:extLst>
      <p:ext uri="{BB962C8B-B14F-4D97-AF65-F5344CB8AC3E}">
        <p14:creationId xmlns:p14="http://schemas.microsoft.com/office/powerpoint/2010/main" val="962634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1BD50-FFD3-4C9E-9CA3-E2E7CF5BEFA6}"/>
              </a:ext>
            </a:extLst>
          </p:cNvPr>
          <p:cNvSpPr>
            <a:spLocks noGrp="1"/>
          </p:cNvSpPr>
          <p:nvPr>
            <p:ph type="title"/>
            <p:custDataLst>
              <p:tags r:id="rId1"/>
            </p:custDataLst>
          </p:nvPr>
        </p:nvSpPr>
        <p:spPr/>
        <p:txBody>
          <a:bodyPr/>
          <a:lstStyle/>
          <a:p>
            <a:endParaRPr lang="fr-CA"/>
          </a:p>
        </p:txBody>
      </p:sp>
      <p:sp>
        <p:nvSpPr>
          <p:cNvPr id="3" name="Espace réservé du contenu 2">
            <a:extLst>
              <a:ext uri="{FF2B5EF4-FFF2-40B4-BE49-F238E27FC236}">
                <a16:creationId xmlns:a16="http://schemas.microsoft.com/office/drawing/2014/main" id="{6502F2AA-7057-47B1-A47B-96022601A0D9}"/>
              </a:ext>
            </a:extLst>
          </p:cNvPr>
          <p:cNvSpPr>
            <a:spLocks noGrp="1"/>
          </p:cNvSpPr>
          <p:nvPr>
            <p:ph idx="1"/>
            <p:custDataLst>
              <p:tags r:id="rId2"/>
            </p:custDataLst>
          </p:nvPr>
        </p:nvSpPr>
        <p:spPr/>
        <p:txBody>
          <a:bodyPr/>
          <a:lstStyle/>
          <a:p>
            <a:endParaRPr lang="fr-CA"/>
          </a:p>
        </p:txBody>
      </p:sp>
      <p:pic>
        <p:nvPicPr>
          <p:cNvPr id="4" name="Image 3">
            <a:extLst>
              <a:ext uri="{FF2B5EF4-FFF2-40B4-BE49-F238E27FC236}">
                <a16:creationId xmlns:a16="http://schemas.microsoft.com/office/drawing/2014/main" id="{263F3ED5-6C30-4799-9AB7-ED99B903AFC4}"/>
              </a:ext>
            </a:extLst>
          </p:cNvPr>
          <p:cNvPicPr>
            <a:picLocks noChangeAspect="1"/>
          </p:cNvPicPr>
          <p:nvPr>
            <p:custDataLst>
              <p:tags r:id="rId3"/>
            </p:custDataLst>
          </p:nvPr>
        </p:nvPicPr>
        <p:blipFill>
          <a:blip r:embed="rId5"/>
          <a:stretch>
            <a:fillRect/>
          </a:stretch>
        </p:blipFill>
        <p:spPr>
          <a:xfrm>
            <a:off x="1633669" y="0"/>
            <a:ext cx="5876662" cy="5143500"/>
          </a:xfrm>
          <a:prstGeom prst="rect">
            <a:avLst/>
          </a:prstGeom>
        </p:spPr>
      </p:pic>
    </p:spTree>
    <p:extLst>
      <p:ext uri="{BB962C8B-B14F-4D97-AF65-F5344CB8AC3E}">
        <p14:creationId xmlns:p14="http://schemas.microsoft.com/office/powerpoint/2010/main" val="166900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41743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3987345" cy="1102519"/>
          </a:xfrm>
        </p:spPr>
        <p:txBody>
          <a:bodyPr/>
          <a:lstStyle/>
          <a:p>
            <a:r>
              <a:rPr lang="en-CA" b="1" dirty="0">
                <a:latin typeface="Arial" panose="020B0604020202020204" pitchFamily="34" charset="0"/>
                <a:cs typeface="Arial" panose="020B0604020202020204" pitchFamily="34" charset="0"/>
              </a:rPr>
              <a:t>3.6</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179512" y="411510"/>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6033" y="1812389"/>
            <a:ext cx="4055967"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Octroi d'une aide financière à l'Association du lac l'Heureux</a:t>
            </a:r>
          </a:p>
        </p:txBody>
      </p:sp>
      <p:pic>
        <p:nvPicPr>
          <p:cNvPr id="10" name="Image 9" descr="Une image contenant extérieur, arbre, herbe, eau&#10;&#10;Description générée avec un niveau de confiance très élevé">
            <a:extLst>
              <a:ext uri="{FF2B5EF4-FFF2-40B4-BE49-F238E27FC236}">
                <a16:creationId xmlns:a16="http://schemas.microsoft.com/office/drawing/2014/main" id="{C498CB72-2249-4D09-B4E0-05AE373D52A0}"/>
              </a:ext>
            </a:extLst>
          </p:cNvPr>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4333943" y="318357"/>
            <a:ext cx="9144000" cy="4250531"/>
          </a:xfrm>
          <a:prstGeom prst="rect">
            <a:avLst/>
          </a:prstGeom>
        </p:spPr>
      </p:pic>
    </p:spTree>
    <p:extLst>
      <p:ext uri="{BB962C8B-B14F-4D97-AF65-F5344CB8AC3E}">
        <p14:creationId xmlns:p14="http://schemas.microsoft.com/office/powerpoint/2010/main" val="4241776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40626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3880696" cy="1102519"/>
          </a:xfrm>
        </p:spPr>
        <p:txBody>
          <a:bodyPr/>
          <a:lstStyle/>
          <a:p>
            <a:r>
              <a:rPr lang="en-CA" b="1" dirty="0">
                <a:latin typeface="Arial" panose="020B0604020202020204" pitchFamily="34" charset="0"/>
                <a:cs typeface="Arial" panose="020B0604020202020204" pitchFamily="34" charset="0"/>
              </a:rPr>
              <a:t>3.7</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179512" y="411510"/>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6033" y="1812389"/>
            <a:ext cx="4055967"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Octroi d'une aide financière à l'Association citoyenne du lac Légaré</a:t>
            </a:r>
          </a:p>
        </p:txBody>
      </p:sp>
      <p:pic>
        <p:nvPicPr>
          <p:cNvPr id="10" name="Espace réservé du contenu 4" descr="Une image contenant extérieur, ciel, arbre, eau&#10;&#10;Description générée avec un niveau de confiance très élevé">
            <a:extLst>
              <a:ext uri="{FF2B5EF4-FFF2-40B4-BE49-F238E27FC236}">
                <a16:creationId xmlns:a16="http://schemas.microsoft.com/office/drawing/2014/main" id="{D1A96180-36A6-4BDF-8C88-16FEBAC86BE9}"/>
              </a:ext>
            </a:extLst>
          </p:cNvPr>
          <p:cNvPicPr>
            <a:picLocks noChangeAspect="1"/>
          </p:cNvPicPr>
          <p:nvPr>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4542727" y="0"/>
            <a:ext cx="7776864" cy="5184576"/>
          </a:xfrm>
          <a:prstGeom prst="rect">
            <a:avLst/>
          </a:prstGeom>
        </p:spPr>
      </p:pic>
    </p:spTree>
    <p:extLst>
      <p:ext uri="{BB962C8B-B14F-4D97-AF65-F5344CB8AC3E}">
        <p14:creationId xmlns:p14="http://schemas.microsoft.com/office/powerpoint/2010/main" val="1403549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3.8</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179512" y="411510"/>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6033" y="1812389"/>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Modification des résolutions 065-02-18, 066-02-18 et 114-03-18 relatives à des demandes d'acquisition de lots</a:t>
            </a:r>
          </a:p>
        </p:txBody>
      </p:sp>
    </p:spTree>
    <p:extLst>
      <p:ext uri="{BB962C8B-B14F-4D97-AF65-F5344CB8AC3E}">
        <p14:creationId xmlns:p14="http://schemas.microsoft.com/office/powerpoint/2010/main" val="246817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3.9</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179512" y="411510"/>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6033" y="1812389"/>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Autorisation d'entreprendre le processus d'appel d'offres relativement à des services d'évaluateur(s) agréé(s) (URB-SI-2018-282)</a:t>
            </a:r>
          </a:p>
        </p:txBody>
      </p:sp>
    </p:spTree>
    <p:extLst>
      <p:ext uri="{BB962C8B-B14F-4D97-AF65-F5344CB8AC3E}">
        <p14:creationId xmlns:p14="http://schemas.microsoft.com/office/powerpoint/2010/main" val="420219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custDataLst>
              <p:tags r:id="rId1"/>
            </p:custDataLst>
          </p:nvPr>
        </p:nvSpPr>
        <p:spPr>
          <a:xfrm>
            <a:off x="1979712" y="1725200"/>
            <a:ext cx="7772400" cy="1102519"/>
          </a:xfrm>
        </p:spPr>
        <p:txBody>
          <a:bodyPr>
            <a:noAutofit/>
          </a:bodyPr>
          <a:lstStyle/>
          <a:p>
            <a:pPr algn="l"/>
            <a:r>
              <a:rPr lang="en-CA" sz="5400" b="1" dirty="0">
                <a:latin typeface="Arial" panose="020B0604020202020204" pitchFamily="34" charset="0"/>
                <a:cs typeface="Arial" panose="020B0604020202020204" pitchFamily="34" charset="0"/>
              </a:rPr>
              <a:t>Administration</a:t>
            </a:r>
            <a:br>
              <a:rPr lang="en-CA" sz="5400" b="1" dirty="0">
                <a:latin typeface="Arial" panose="020B0604020202020204" pitchFamily="34" charset="0"/>
                <a:cs typeface="Arial" panose="020B0604020202020204" pitchFamily="34" charset="0"/>
              </a:rPr>
            </a:br>
            <a:r>
              <a:rPr lang="en-CA" sz="5400" b="1" dirty="0" err="1">
                <a:latin typeface="Arial" panose="020B0604020202020204" pitchFamily="34" charset="0"/>
                <a:cs typeface="Arial" panose="020B0604020202020204" pitchFamily="34" charset="0"/>
              </a:rPr>
              <a:t>générale</a:t>
            </a:r>
            <a:endParaRPr lang="fr-CA" sz="5400" dirty="0">
              <a:latin typeface="Arial" panose="020B0604020202020204" pitchFamily="34" charset="0"/>
              <a:cs typeface="Arial" panose="020B0604020202020204" pitchFamily="34" charset="0"/>
            </a:endParaRPr>
          </a:p>
        </p:txBody>
      </p:sp>
      <p:sp>
        <p:nvSpPr>
          <p:cNvPr id="10" name="Sous-titre 9"/>
          <p:cNvSpPr>
            <a:spLocks noGrp="1"/>
          </p:cNvSpPr>
          <p:nvPr>
            <p:ph type="subTitle" idx="1"/>
            <p:custDataLst>
              <p:tags r:id="rId2"/>
            </p:custDataLst>
          </p:nvPr>
        </p:nvSpPr>
        <p:spPr/>
        <p:txBody>
          <a:bodyPr/>
          <a:lstStyle/>
          <a:p>
            <a:endParaRPr lang="fr-CA"/>
          </a:p>
        </p:txBody>
      </p:sp>
      <p:sp>
        <p:nvSpPr>
          <p:cNvPr id="5" name="ZoneTexte 4"/>
          <p:cNvSpPr txBox="1"/>
          <p:nvPr>
            <p:custDataLst>
              <p:tags r:id="rId3"/>
            </p:custDataLst>
          </p:nvPr>
        </p:nvSpPr>
        <p:spPr>
          <a:xfrm>
            <a:off x="482541" y="1491630"/>
            <a:ext cx="1872208"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893344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3.10</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179512" y="411510"/>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516033" y="1812389"/>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Embauche d'un inspecteur en urbanisme et en environnement, poste surnuméraire à horaire variable</a:t>
            </a:r>
          </a:p>
        </p:txBody>
      </p:sp>
    </p:spTree>
    <p:extLst>
      <p:ext uri="{BB962C8B-B14F-4D97-AF65-F5344CB8AC3E}">
        <p14:creationId xmlns:p14="http://schemas.microsoft.com/office/powerpoint/2010/main" val="2181416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9"/>
          <p:cNvSpPr>
            <a:spLocks noGrp="1"/>
          </p:cNvSpPr>
          <p:nvPr>
            <p:ph type="subTitle" idx="1"/>
            <p:custDataLst>
              <p:tags r:id="rId1"/>
            </p:custDataLst>
          </p:nvPr>
        </p:nvSpPr>
        <p:spPr/>
        <p:txBody>
          <a:bodyPr/>
          <a:lstStyle/>
          <a:p>
            <a:endParaRPr lang="fr-CA"/>
          </a:p>
        </p:txBody>
      </p:sp>
      <p:sp>
        <p:nvSpPr>
          <p:cNvPr id="3" name="Rectangle 2"/>
          <p:cNvSpPr/>
          <p:nvPr>
            <p:custDataLst>
              <p:tags r:id="rId2"/>
            </p:custDataLst>
          </p:nvPr>
        </p:nvSpPr>
        <p:spPr>
          <a:xfrm>
            <a:off x="2123728" y="1131590"/>
            <a:ext cx="5958408" cy="2585323"/>
          </a:xfrm>
          <a:prstGeom prst="rect">
            <a:avLst/>
          </a:prstGeom>
        </p:spPr>
        <p:txBody>
          <a:bodyPr wrap="square">
            <a:spAutoFit/>
          </a:bodyPr>
          <a:lstStyle/>
          <a:p>
            <a:r>
              <a:rPr lang="en-CA" sz="5400" b="1" dirty="0">
                <a:latin typeface="Arial" panose="020B0604020202020204" pitchFamily="34" charset="0"/>
                <a:cs typeface="Arial" panose="020B0604020202020204" pitchFamily="34" charset="0"/>
              </a:rPr>
              <a:t>Service</a:t>
            </a:r>
          </a:p>
          <a:p>
            <a:r>
              <a:rPr lang="en-CA" sz="5400" b="1" dirty="0">
                <a:latin typeface="Arial" panose="020B0604020202020204" pitchFamily="34" charset="0"/>
                <a:cs typeface="Arial" panose="020B0604020202020204" pitchFamily="34" charset="0"/>
              </a:rPr>
              <a:t>des </a:t>
            </a:r>
            <a:r>
              <a:rPr lang="en-CA" sz="5400" b="1" dirty="0" err="1">
                <a:latin typeface="Arial" panose="020B0604020202020204" pitchFamily="34" charset="0"/>
                <a:cs typeface="Arial" panose="020B0604020202020204" pitchFamily="34" charset="0"/>
              </a:rPr>
              <a:t>travaux</a:t>
            </a:r>
            <a:endParaRPr lang="en-CA" sz="5400" b="1" dirty="0">
              <a:latin typeface="Arial" panose="020B0604020202020204" pitchFamily="34" charset="0"/>
              <a:cs typeface="Arial" panose="020B0604020202020204" pitchFamily="34" charset="0"/>
            </a:endParaRPr>
          </a:p>
          <a:p>
            <a:r>
              <a:rPr lang="en-CA" sz="5400" b="1" dirty="0">
                <a:latin typeface="Arial" panose="020B0604020202020204" pitchFamily="34" charset="0"/>
                <a:cs typeface="Arial" panose="020B0604020202020204" pitchFamily="34" charset="0"/>
              </a:rPr>
              <a:t>publics</a:t>
            </a:r>
            <a:endParaRPr lang="fr-CA" sz="5400" dirty="0">
              <a:latin typeface="Arial" panose="020B0604020202020204" pitchFamily="34" charset="0"/>
              <a:cs typeface="Arial" panose="020B0604020202020204" pitchFamily="34" charset="0"/>
            </a:endParaRPr>
          </a:p>
        </p:txBody>
      </p:sp>
      <p:sp>
        <p:nvSpPr>
          <p:cNvPr id="5" name="ZoneTexte 4"/>
          <p:cNvSpPr txBox="1"/>
          <p:nvPr>
            <p:custDataLst>
              <p:tags r:id="rId3"/>
            </p:custDataLst>
          </p:nvPr>
        </p:nvSpPr>
        <p:spPr>
          <a:xfrm>
            <a:off x="482541" y="1491630"/>
            <a:ext cx="1872208"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408805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4.1</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467543"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0" y="1923678"/>
            <a:ext cx="8521715"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Adoption du règlement numéro 4001-2018-03 modifiant le règlement 4001 relatif à la circulation et au stationnement, tel qu'amendé, afin de modifier l'annexe K</a:t>
            </a:r>
          </a:p>
        </p:txBody>
      </p:sp>
    </p:spTree>
    <p:extLst>
      <p:ext uri="{BB962C8B-B14F-4D97-AF65-F5344CB8AC3E}">
        <p14:creationId xmlns:p14="http://schemas.microsoft.com/office/powerpoint/2010/main" val="3168925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5DB98-CD25-46D9-B1BD-6A09C67293CE}"/>
              </a:ext>
            </a:extLst>
          </p:cNvPr>
          <p:cNvSpPr>
            <a:spLocks noGrp="1"/>
          </p:cNvSpPr>
          <p:nvPr>
            <p:ph type="title"/>
            <p:custDataLst>
              <p:tags r:id="rId1"/>
            </p:custDataLst>
          </p:nvPr>
        </p:nvSpPr>
        <p:spPr/>
        <p:txBody>
          <a:bodyPr/>
          <a:lstStyle/>
          <a:p>
            <a:endParaRPr lang="fr-CA"/>
          </a:p>
        </p:txBody>
      </p:sp>
      <p:sp>
        <p:nvSpPr>
          <p:cNvPr id="3" name="Espace réservé du contenu 2">
            <a:extLst>
              <a:ext uri="{FF2B5EF4-FFF2-40B4-BE49-F238E27FC236}">
                <a16:creationId xmlns:a16="http://schemas.microsoft.com/office/drawing/2014/main" id="{D1D1EDDB-3552-42F3-A818-C6EF4382F735}"/>
              </a:ext>
            </a:extLst>
          </p:cNvPr>
          <p:cNvSpPr>
            <a:spLocks noGrp="1"/>
          </p:cNvSpPr>
          <p:nvPr>
            <p:ph idx="1"/>
            <p:custDataLst>
              <p:tags r:id="rId2"/>
            </p:custDataLst>
          </p:nvPr>
        </p:nvSpPr>
        <p:spPr/>
        <p:txBody>
          <a:bodyPr/>
          <a:lstStyle/>
          <a:p>
            <a:endParaRPr lang="fr-CA"/>
          </a:p>
        </p:txBody>
      </p:sp>
      <p:pic>
        <p:nvPicPr>
          <p:cNvPr id="4" name="Image 3">
            <a:extLst>
              <a:ext uri="{FF2B5EF4-FFF2-40B4-BE49-F238E27FC236}">
                <a16:creationId xmlns:a16="http://schemas.microsoft.com/office/drawing/2014/main" id="{DB0FFF2F-6E62-4001-8C72-F7BB25841E53}"/>
              </a:ext>
            </a:extLst>
          </p:cNvPr>
          <p:cNvPicPr>
            <a:picLocks noChangeAspect="1"/>
          </p:cNvPicPr>
          <p:nvPr>
            <p:custDataLst>
              <p:tags r:id="rId3"/>
            </p:custDataLst>
          </p:nvPr>
        </p:nvPicPr>
        <p:blipFill>
          <a:blip r:embed="rId6"/>
          <a:stretch>
            <a:fillRect/>
          </a:stretch>
        </p:blipFill>
        <p:spPr>
          <a:xfrm>
            <a:off x="1211741" y="0"/>
            <a:ext cx="6720517" cy="5143500"/>
          </a:xfrm>
          <a:prstGeom prst="rect">
            <a:avLst/>
          </a:prstGeom>
        </p:spPr>
      </p:pic>
      <p:sp>
        <p:nvSpPr>
          <p:cNvPr id="5" name="ZoneTexte 4">
            <a:extLst>
              <a:ext uri="{FF2B5EF4-FFF2-40B4-BE49-F238E27FC236}">
                <a16:creationId xmlns:a16="http://schemas.microsoft.com/office/drawing/2014/main" id="{D459AEF7-A401-44E4-B07E-B9450B227D52}"/>
              </a:ext>
            </a:extLst>
          </p:cNvPr>
          <p:cNvSpPr txBox="1"/>
          <p:nvPr>
            <p:custDataLst>
              <p:tags r:id="rId4"/>
            </p:custDataLst>
          </p:nvPr>
        </p:nvSpPr>
        <p:spPr>
          <a:xfrm>
            <a:off x="3203848" y="2292102"/>
            <a:ext cx="4752528" cy="1200329"/>
          </a:xfrm>
          <a:prstGeom prst="rect">
            <a:avLst/>
          </a:prstGeom>
          <a:noFill/>
        </p:spPr>
        <p:txBody>
          <a:bodyPr wrap="square" rtlCol="0">
            <a:spAutoFit/>
          </a:bodyPr>
          <a:lstStyle/>
          <a:p>
            <a:r>
              <a:rPr lang="fr-CA" sz="7200" dirty="0">
                <a:solidFill>
                  <a:schemeClr val="bg1"/>
                </a:solidFill>
                <a:effectLst>
                  <a:outerShdw blurRad="38100" dist="38100" dir="2700000" algn="tl">
                    <a:srgbClr val="000000">
                      <a:alpha val="43137"/>
                    </a:srgbClr>
                  </a:outerShdw>
                </a:effectLst>
              </a:rPr>
              <a:t>Extrait</a:t>
            </a:r>
          </a:p>
        </p:txBody>
      </p:sp>
    </p:spTree>
    <p:extLst>
      <p:ext uri="{BB962C8B-B14F-4D97-AF65-F5344CB8AC3E}">
        <p14:creationId xmlns:p14="http://schemas.microsoft.com/office/powerpoint/2010/main" val="2837990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48245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4498268" cy="1102519"/>
          </a:xfrm>
        </p:spPr>
        <p:txBody>
          <a:bodyPr/>
          <a:lstStyle/>
          <a:p>
            <a:r>
              <a:rPr lang="en-CA" b="1" dirty="0">
                <a:latin typeface="Arial" panose="020B0604020202020204" pitchFamily="34" charset="0"/>
                <a:cs typeface="Arial" panose="020B0604020202020204" pitchFamily="34" charset="0"/>
              </a:rPr>
              <a:t>4.2</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503548"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1" y="1923678"/>
            <a:ext cx="5040560" cy="266429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Mandat à l'Union des municipalités du Québec – achat de différents bacs et </a:t>
            </a:r>
            <a:r>
              <a:rPr lang="fr-CA" dirty="0" err="1"/>
              <a:t>mini-bacs</a:t>
            </a:r>
            <a:r>
              <a:rPr lang="fr-CA" dirty="0"/>
              <a:t> de cuisine pour la collecte de matières résiduelles</a:t>
            </a:r>
          </a:p>
        </p:txBody>
      </p:sp>
      <p:pic>
        <p:nvPicPr>
          <p:cNvPr id="3" name="Image 2" descr="Une image contenant intérieur, assis, suivant, toilette&#10;&#10;Description générée avec un niveau de confiance élevé">
            <a:extLst>
              <a:ext uri="{FF2B5EF4-FFF2-40B4-BE49-F238E27FC236}">
                <a16:creationId xmlns:a16="http://schemas.microsoft.com/office/drawing/2014/main" id="{EA6E938B-E828-4057-9C42-A1DE4C7DC84E}"/>
              </a:ext>
            </a:extLst>
          </p:cNvPr>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5718144" y="0"/>
            <a:ext cx="3429000" cy="2571750"/>
          </a:xfrm>
          <a:prstGeom prst="rect">
            <a:avLst/>
          </a:prstGeom>
        </p:spPr>
      </p:pic>
      <p:pic>
        <p:nvPicPr>
          <p:cNvPr id="10" name="Image 9" descr="Une image contenant corbeille, assis, intérieur, plancher&#10;&#10;Description générée avec un niveau de confiance élevé">
            <a:extLst>
              <a:ext uri="{FF2B5EF4-FFF2-40B4-BE49-F238E27FC236}">
                <a16:creationId xmlns:a16="http://schemas.microsoft.com/office/drawing/2014/main" id="{CB62D6C6-2A60-4F88-AD59-6D08168210EA}"/>
              </a:ext>
            </a:extLst>
          </p:cNvPr>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5718144" y="2608764"/>
            <a:ext cx="3429000" cy="2571750"/>
          </a:xfrm>
          <a:prstGeom prst="rect">
            <a:avLst/>
          </a:prstGeom>
        </p:spPr>
      </p:pic>
    </p:spTree>
    <p:extLst>
      <p:ext uri="{BB962C8B-B14F-4D97-AF65-F5344CB8AC3E}">
        <p14:creationId xmlns:p14="http://schemas.microsoft.com/office/powerpoint/2010/main" val="1342336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4.3</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503548"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0" y="1923678"/>
            <a:ext cx="8521715"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Mandat pour 5 ans à l'Union des municipalités du Québec pour l'achat de sel de déglaçage des chaussées (chlorure de sodium)</a:t>
            </a:r>
          </a:p>
        </p:txBody>
      </p:sp>
    </p:spTree>
    <p:extLst>
      <p:ext uri="{BB962C8B-B14F-4D97-AF65-F5344CB8AC3E}">
        <p14:creationId xmlns:p14="http://schemas.microsoft.com/office/powerpoint/2010/main" val="665563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ACDC8-A1FF-41B9-AEB1-C1E51CDA3BD5}"/>
              </a:ext>
            </a:extLst>
          </p:cNvPr>
          <p:cNvSpPr>
            <a:spLocks noGrp="1"/>
          </p:cNvSpPr>
          <p:nvPr>
            <p:ph type="title"/>
            <p:custDataLst>
              <p:tags r:id="rId1"/>
            </p:custDataLst>
          </p:nvPr>
        </p:nvSpPr>
        <p:spPr/>
        <p:txBody>
          <a:bodyPr/>
          <a:lstStyle/>
          <a:p>
            <a:endParaRPr lang="fr-CA"/>
          </a:p>
        </p:txBody>
      </p:sp>
      <p:sp>
        <p:nvSpPr>
          <p:cNvPr id="3" name="Espace réservé du contenu 2">
            <a:extLst>
              <a:ext uri="{FF2B5EF4-FFF2-40B4-BE49-F238E27FC236}">
                <a16:creationId xmlns:a16="http://schemas.microsoft.com/office/drawing/2014/main" id="{21014704-5B2A-42E6-9259-998C4C0AB557}"/>
              </a:ext>
            </a:extLst>
          </p:cNvPr>
          <p:cNvSpPr>
            <a:spLocks noGrp="1"/>
          </p:cNvSpPr>
          <p:nvPr>
            <p:ph idx="1"/>
            <p:custDataLst>
              <p:tags r:id="rId2"/>
            </p:custDataLst>
          </p:nvPr>
        </p:nvSpPr>
        <p:spPr/>
        <p:txBody>
          <a:bodyPr/>
          <a:lstStyle/>
          <a:p>
            <a:endParaRPr lang="fr-CA"/>
          </a:p>
        </p:txBody>
      </p:sp>
      <p:pic>
        <p:nvPicPr>
          <p:cNvPr id="7172" name="Picture 4" descr="RÃ©sultats de recherche d'images pour Â«Â sel dÃ©glaÃ§ageÂ Â»">
            <a:extLst>
              <a:ext uri="{FF2B5EF4-FFF2-40B4-BE49-F238E27FC236}">
                <a16:creationId xmlns:a16="http://schemas.microsoft.com/office/drawing/2014/main" id="{C4E7DDE1-A7D0-42F1-97C4-D3523684672E}"/>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400" y="-59659"/>
            <a:ext cx="9254919" cy="520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41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4.4</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503548"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0" y="1923678"/>
            <a:ext cx="8521715"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Octroi de contrat - acquisition d'un chargeur compact Wacker </a:t>
            </a:r>
            <a:r>
              <a:rPr lang="fr-CA" dirty="0" err="1"/>
              <a:t>Neuson</a:t>
            </a:r>
            <a:r>
              <a:rPr lang="fr-CA" dirty="0"/>
              <a:t> (TP-SP-2018-265);</a:t>
            </a:r>
          </a:p>
        </p:txBody>
      </p:sp>
    </p:spTree>
    <p:extLst>
      <p:ext uri="{BB962C8B-B14F-4D97-AF65-F5344CB8AC3E}">
        <p14:creationId xmlns:p14="http://schemas.microsoft.com/office/powerpoint/2010/main" val="964395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85B6-CCA6-4483-BEF8-D331B2D467B5}"/>
              </a:ext>
            </a:extLst>
          </p:cNvPr>
          <p:cNvSpPr>
            <a:spLocks noGrp="1"/>
          </p:cNvSpPr>
          <p:nvPr>
            <p:ph type="title"/>
            <p:custDataLst>
              <p:tags r:id="rId1"/>
            </p:custDataLst>
          </p:nvPr>
        </p:nvSpPr>
        <p:spPr/>
        <p:txBody>
          <a:bodyPr/>
          <a:lstStyle/>
          <a:p>
            <a:endParaRPr lang="fr-CA"/>
          </a:p>
        </p:txBody>
      </p:sp>
      <p:pic>
        <p:nvPicPr>
          <p:cNvPr id="8194" name="Picture 2" descr="RÃ©sultats de recherche d'images pour Â«Â chargeur compact wacker neusonÂ Â»">
            <a:extLst>
              <a:ext uri="{FF2B5EF4-FFF2-40B4-BE49-F238E27FC236}">
                <a16:creationId xmlns:a16="http://schemas.microsoft.com/office/drawing/2014/main" id="{08414393-09D9-4752-8F7F-F986D93F4A2C}"/>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238250" y="352425"/>
            <a:ext cx="6667500" cy="4438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ce réservé du contenu 3">
            <a:extLst>
              <a:ext uri="{FF2B5EF4-FFF2-40B4-BE49-F238E27FC236}">
                <a16:creationId xmlns:a16="http://schemas.microsoft.com/office/drawing/2014/main" id="{55DC9F9C-9864-4CA0-8BE8-D227F6175D78}"/>
              </a:ext>
            </a:extLst>
          </p:cNvPr>
          <p:cNvGraphicFramePr>
            <a:graphicFrameLocks noGrp="1"/>
          </p:cNvGraphicFramePr>
          <p:nvPr>
            <p:ph idx="1"/>
            <p:custDataLst>
              <p:tags r:id="rId3"/>
            </p:custDataLst>
            <p:extLst>
              <p:ext uri="{D42A27DB-BD31-4B8C-83A1-F6EECF244321}">
                <p14:modId xmlns:p14="http://schemas.microsoft.com/office/powerpoint/2010/main" val="3260454218"/>
              </p:ext>
            </p:extLst>
          </p:nvPr>
        </p:nvGraphicFramePr>
        <p:xfrm>
          <a:off x="1818640" y="2704718"/>
          <a:ext cx="5506720" cy="448946"/>
        </p:xfrm>
        <a:graphic>
          <a:graphicData uri="http://schemas.openxmlformats.org/drawingml/2006/table">
            <a:tbl>
              <a:tblPr firstRow="1" firstCol="1" bandRow="1">
                <a:tableStyleId>{5C22544A-7EE6-4342-B048-85BDC9FD1C3A}</a:tableStyleId>
              </a:tblPr>
              <a:tblGrid>
                <a:gridCol w="3870960">
                  <a:extLst>
                    <a:ext uri="{9D8B030D-6E8A-4147-A177-3AD203B41FA5}">
                      <a16:colId xmlns:a16="http://schemas.microsoft.com/office/drawing/2014/main" val="3280643292"/>
                    </a:ext>
                  </a:extLst>
                </a:gridCol>
                <a:gridCol w="1635760">
                  <a:extLst>
                    <a:ext uri="{9D8B030D-6E8A-4147-A177-3AD203B41FA5}">
                      <a16:colId xmlns:a16="http://schemas.microsoft.com/office/drawing/2014/main" val="1611259051"/>
                    </a:ext>
                  </a:extLst>
                </a:gridCol>
              </a:tblGrid>
              <a:tr h="0">
                <a:tc>
                  <a:txBody>
                    <a:bodyPr/>
                    <a:lstStyle/>
                    <a:p>
                      <a:pPr algn="l">
                        <a:lnSpc>
                          <a:spcPct val="115000"/>
                        </a:lnSpc>
                        <a:spcAft>
                          <a:spcPts val="0"/>
                        </a:spcAft>
                      </a:pPr>
                      <a:r>
                        <a:rPr lang="fr-CA" sz="1400" dirty="0">
                          <a:effectLst/>
                        </a:rPr>
                        <a:t>ENTREPRISE</a:t>
                      </a:r>
                      <a:endParaRPr lang="fr-CA"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a:effectLst/>
                        </a:rPr>
                        <a:t>PRIX</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14704069"/>
                  </a:ext>
                </a:extLst>
              </a:tr>
              <a:tr h="0">
                <a:tc>
                  <a:txBody>
                    <a:bodyPr/>
                    <a:lstStyle/>
                    <a:p>
                      <a:pPr algn="l">
                        <a:lnSpc>
                          <a:spcPct val="115000"/>
                        </a:lnSpc>
                        <a:spcAft>
                          <a:spcPts val="0"/>
                        </a:spcAft>
                      </a:pPr>
                      <a:r>
                        <a:rPr lang="fr-CA" sz="1400" dirty="0">
                          <a:effectLst/>
                        </a:rPr>
                        <a:t>J-René Lafond Inc.</a:t>
                      </a:r>
                      <a:endParaRPr lang="fr-CA" sz="1400" dirty="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dirty="0">
                          <a:effectLst/>
                        </a:rPr>
                        <a:t>99 717,77 $</a:t>
                      </a:r>
                      <a:endParaRPr lang="fr-CA"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741427280"/>
                  </a:ext>
                </a:extLst>
              </a:tr>
            </a:tbl>
          </a:graphicData>
        </a:graphic>
      </p:graphicFrame>
      <p:sp>
        <p:nvSpPr>
          <p:cNvPr id="5" name="Rectangle 3">
            <a:extLst>
              <a:ext uri="{FF2B5EF4-FFF2-40B4-BE49-F238E27FC236}">
                <a16:creationId xmlns:a16="http://schemas.microsoft.com/office/drawing/2014/main" id="{0CCEDC04-0C1C-4B96-B66E-5381EA77DCA0}"/>
              </a:ext>
            </a:extLst>
          </p:cNvPr>
          <p:cNvSpPr>
            <a:spLocks noChangeArrowheads="1"/>
          </p:cNvSpPr>
          <p:nvPr>
            <p:custDataLst>
              <p:tags r:id="rId4"/>
            </p:custDataLst>
          </p:nvPr>
        </p:nvSpPr>
        <p:spPr bwMode="auto">
          <a:xfrm>
            <a:off x="1819275" y="2705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Tree>
    <p:extLst>
      <p:ext uri="{BB962C8B-B14F-4D97-AF65-F5344CB8AC3E}">
        <p14:creationId xmlns:p14="http://schemas.microsoft.com/office/powerpoint/2010/main" val="2766901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4.5</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503548"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0" y="1923678"/>
            <a:ext cx="8521715"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Octroi de contrat – acquisition d'un camion 10 roues à benne basculante</a:t>
            </a:r>
          </a:p>
        </p:txBody>
      </p:sp>
    </p:spTree>
    <p:extLst>
      <p:ext uri="{BB962C8B-B14F-4D97-AF65-F5344CB8AC3E}">
        <p14:creationId xmlns:p14="http://schemas.microsoft.com/office/powerpoint/2010/main" val="233966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cs typeface="Arial" panose="020B0604020202020204" pitchFamily="34" charset="0"/>
              </a:rPr>
              <a:t>2.1</a:t>
            </a:r>
            <a:endParaRPr lang="fr-CA" dirty="0">
              <a:cs typeface="Arial" panose="020B0604020202020204" pitchFamily="34" charset="0"/>
            </a:endParaRPr>
          </a:p>
        </p:txBody>
      </p:sp>
      <p:sp>
        <p:nvSpPr>
          <p:cNvPr id="2" name="Sous-titre 1"/>
          <p:cNvSpPr>
            <a:spLocks noGrp="1"/>
          </p:cNvSpPr>
          <p:nvPr>
            <p:ph type="subTitle" idx="1"/>
            <p:custDataLst>
              <p:tags r:id="rId3"/>
            </p:custDataLst>
          </p:nvPr>
        </p:nvSpPr>
        <p:spPr/>
        <p:txBody>
          <a:bodyPr/>
          <a:lstStyle/>
          <a:p>
            <a:endParaRPr lang="fr-CA">
              <a:latin typeface="+mj-lt"/>
              <a:cs typeface="Arial" panose="020B0604020202020204" pitchFamily="34" charset="0"/>
            </a:endParaRPr>
          </a:p>
        </p:txBody>
      </p:sp>
      <p:sp>
        <p:nvSpPr>
          <p:cNvPr id="6" name="Sous-titre 9"/>
          <p:cNvSpPr txBox="1">
            <a:spLocks/>
          </p:cNvSpPr>
          <p:nvPr>
            <p:custDataLst>
              <p:tags r:id="rId4"/>
            </p:custDataLst>
          </p:nvPr>
        </p:nvSpPr>
        <p:spPr>
          <a:xfrm>
            <a:off x="633408" y="20760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latin typeface="+mj-lt"/>
                <a:cs typeface="Arial" panose="020B0604020202020204" pitchFamily="34" charset="0"/>
              </a:rPr>
              <a:t>Suivi</a:t>
            </a:r>
          </a:p>
        </p:txBody>
      </p:sp>
    </p:spTree>
    <p:extLst>
      <p:ext uri="{BB962C8B-B14F-4D97-AF65-F5344CB8AC3E}">
        <p14:creationId xmlns:p14="http://schemas.microsoft.com/office/powerpoint/2010/main" val="1561986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740E6-0B34-4D05-8332-2C6F68F3DD6F}"/>
              </a:ext>
            </a:extLst>
          </p:cNvPr>
          <p:cNvSpPr>
            <a:spLocks noGrp="1"/>
          </p:cNvSpPr>
          <p:nvPr>
            <p:ph type="title"/>
            <p:custDataLst>
              <p:tags r:id="rId1"/>
            </p:custDataLst>
          </p:nvPr>
        </p:nvSpPr>
        <p:spPr/>
        <p:txBody>
          <a:bodyPr/>
          <a:lstStyle/>
          <a:p>
            <a:endParaRPr lang="fr-CA"/>
          </a:p>
        </p:txBody>
      </p:sp>
      <p:sp>
        <p:nvSpPr>
          <p:cNvPr id="3" name="Espace réservé du contenu 2">
            <a:extLst>
              <a:ext uri="{FF2B5EF4-FFF2-40B4-BE49-F238E27FC236}">
                <a16:creationId xmlns:a16="http://schemas.microsoft.com/office/drawing/2014/main" id="{AF215AED-5E7E-4B92-9D1A-3C767F513407}"/>
              </a:ext>
            </a:extLst>
          </p:cNvPr>
          <p:cNvSpPr>
            <a:spLocks noGrp="1"/>
          </p:cNvSpPr>
          <p:nvPr>
            <p:ph idx="1"/>
            <p:custDataLst>
              <p:tags r:id="rId2"/>
            </p:custDataLst>
          </p:nvPr>
        </p:nvSpPr>
        <p:spPr/>
        <p:txBody>
          <a:bodyPr/>
          <a:lstStyle/>
          <a:p>
            <a:endParaRPr lang="fr-CA" dirty="0"/>
          </a:p>
        </p:txBody>
      </p:sp>
      <p:pic>
        <p:nvPicPr>
          <p:cNvPr id="4" name="Picture 2" descr="Résultats de recherche d'images pour « camion 10 roues à benne basculante »">
            <a:extLst>
              <a:ext uri="{FF2B5EF4-FFF2-40B4-BE49-F238E27FC236}">
                <a16:creationId xmlns:a16="http://schemas.microsoft.com/office/drawing/2014/main" id="{8CE5AA5A-8499-45CC-B63B-8F054C0CFE77}"/>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665479" y="133085"/>
            <a:ext cx="5759630" cy="359976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1FA3BB6-951B-4C10-9492-66D58D82ED13}"/>
              </a:ext>
            </a:extLst>
          </p:cNvPr>
          <p:cNvSpPr txBox="1"/>
          <p:nvPr>
            <p:custDataLst>
              <p:tags r:id="rId4"/>
            </p:custDataLst>
          </p:nvPr>
        </p:nvSpPr>
        <p:spPr>
          <a:xfrm>
            <a:off x="4067944" y="3363838"/>
            <a:ext cx="3672408" cy="369332"/>
          </a:xfrm>
          <a:prstGeom prst="rect">
            <a:avLst/>
          </a:prstGeom>
          <a:noFill/>
        </p:spPr>
        <p:txBody>
          <a:bodyPr wrap="square" rtlCol="0">
            <a:spAutoFit/>
          </a:bodyPr>
          <a:lstStyle/>
          <a:p>
            <a:r>
              <a:rPr lang="fr-CA" dirty="0"/>
              <a:t>Image à titre indicatif seulement</a:t>
            </a:r>
          </a:p>
        </p:txBody>
      </p:sp>
      <p:graphicFrame>
        <p:nvGraphicFramePr>
          <p:cNvPr id="12" name="Tableau 11">
            <a:extLst>
              <a:ext uri="{FF2B5EF4-FFF2-40B4-BE49-F238E27FC236}">
                <a16:creationId xmlns:a16="http://schemas.microsoft.com/office/drawing/2014/main" id="{D3365EE6-DE0E-471B-8F7E-AAF6F0DB6380}"/>
              </a:ext>
            </a:extLst>
          </p:cNvPr>
          <p:cNvGraphicFramePr>
            <a:graphicFrameLocks noGrp="1"/>
          </p:cNvGraphicFramePr>
          <p:nvPr>
            <p:custDataLst>
              <p:tags r:id="rId5"/>
            </p:custDataLst>
            <p:extLst>
              <p:ext uri="{D42A27DB-BD31-4B8C-83A1-F6EECF244321}">
                <p14:modId xmlns:p14="http://schemas.microsoft.com/office/powerpoint/2010/main" val="3024940854"/>
              </p:ext>
            </p:extLst>
          </p:nvPr>
        </p:nvGraphicFramePr>
        <p:xfrm>
          <a:off x="1818640" y="4155926"/>
          <a:ext cx="5506720" cy="673419"/>
        </p:xfrm>
        <a:graphic>
          <a:graphicData uri="http://schemas.openxmlformats.org/drawingml/2006/table">
            <a:tbl>
              <a:tblPr firstRow="1" firstCol="1" bandRow="1">
                <a:tableStyleId>{5C22544A-7EE6-4342-B048-85BDC9FD1C3A}</a:tableStyleId>
              </a:tblPr>
              <a:tblGrid>
                <a:gridCol w="3870960">
                  <a:extLst>
                    <a:ext uri="{9D8B030D-6E8A-4147-A177-3AD203B41FA5}">
                      <a16:colId xmlns:a16="http://schemas.microsoft.com/office/drawing/2014/main" val="2713669607"/>
                    </a:ext>
                  </a:extLst>
                </a:gridCol>
                <a:gridCol w="1635760">
                  <a:extLst>
                    <a:ext uri="{9D8B030D-6E8A-4147-A177-3AD203B41FA5}">
                      <a16:colId xmlns:a16="http://schemas.microsoft.com/office/drawing/2014/main" val="4092602365"/>
                    </a:ext>
                  </a:extLst>
                </a:gridCol>
              </a:tblGrid>
              <a:tr h="0">
                <a:tc>
                  <a:txBody>
                    <a:bodyPr/>
                    <a:lstStyle/>
                    <a:p>
                      <a:pPr algn="l">
                        <a:lnSpc>
                          <a:spcPct val="115000"/>
                        </a:lnSpc>
                        <a:spcAft>
                          <a:spcPts val="0"/>
                        </a:spcAft>
                      </a:pPr>
                      <a:r>
                        <a:rPr lang="fr-CA" sz="1400" dirty="0">
                          <a:effectLst/>
                        </a:rPr>
                        <a:t>ENTREPRISES</a:t>
                      </a:r>
                      <a:endParaRPr lang="fr-CA"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a:effectLst/>
                        </a:rPr>
                        <a:t>PRIX</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159569686"/>
                  </a:ext>
                </a:extLst>
              </a:tr>
              <a:tr h="0">
                <a:tc>
                  <a:txBody>
                    <a:bodyPr/>
                    <a:lstStyle/>
                    <a:p>
                      <a:pPr algn="l">
                        <a:lnSpc>
                          <a:spcPct val="115000"/>
                        </a:lnSpc>
                        <a:spcAft>
                          <a:spcPts val="0"/>
                        </a:spcAft>
                      </a:pPr>
                      <a:r>
                        <a:rPr lang="fr-CA" sz="1400" dirty="0" err="1">
                          <a:effectLst/>
                        </a:rPr>
                        <a:t>GloboCam</a:t>
                      </a:r>
                      <a:r>
                        <a:rPr lang="fr-CA" sz="1400" dirty="0">
                          <a:effectLst/>
                        </a:rPr>
                        <a:t> (Montréal) Inc.</a:t>
                      </a:r>
                      <a:endParaRPr lang="fr-CA" sz="1400" dirty="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a:effectLst/>
                        </a:rPr>
                        <a:t>161 140,00 $</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44279026"/>
                  </a:ext>
                </a:extLst>
              </a:tr>
              <a:tr h="0">
                <a:tc>
                  <a:txBody>
                    <a:bodyPr/>
                    <a:lstStyle/>
                    <a:p>
                      <a:pPr algn="l">
                        <a:lnSpc>
                          <a:spcPct val="115000"/>
                        </a:lnSpc>
                        <a:spcAft>
                          <a:spcPts val="0"/>
                        </a:spcAft>
                      </a:pPr>
                      <a:r>
                        <a:rPr lang="fr-CA" sz="1400" dirty="0">
                          <a:effectLst/>
                        </a:rPr>
                        <a:t>Équipements Lourds Papineau Inc.</a:t>
                      </a:r>
                      <a:endParaRPr lang="fr-CA" sz="1400" dirty="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dirty="0">
                          <a:effectLst/>
                        </a:rPr>
                        <a:t>165 114,52 $</a:t>
                      </a:r>
                      <a:endParaRPr lang="fr-CA"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11559171"/>
                  </a:ext>
                </a:extLst>
              </a:tr>
            </a:tbl>
          </a:graphicData>
        </a:graphic>
      </p:graphicFrame>
    </p:spTree>
    <p:extLst>
      <p:ext uri="{BB962C8B-B14F-4D97-AF65-F5344CB8AC3E}">
        <p14:creationId xmlns:p14="http://schemas.microsoft.com/office/powerpoint/2010/main" val="2883328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4.6</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503548"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0" y="1923678"/>
            <a:ext cx="8521715"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Octroi de contrat – acquisition d'un GPS d'arpentage Trimble R10 ou Leica GS16</a:t>
            </a:r>
          </a:p>
        </p:txBody>
      </p:sp>
    </p:spTree>
    <p:extLst>
      <p:ext uri="{BB962C8B-B14F-4D97-AF65-F5344CB8AC3E}">
        <p14:creationId xmlns:p14="http://schemas.microsoft.com/office/powerpoint/2010/main" val="700858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BA497-7CF5-4723-9701-12CE0623F137}"/>
              </a:ext>
            </a:extLst>
          </p:cNvPr>
          <p:cNvSpPr>
            <a:spLocks noGrp="1"/>
          </p:cNvSpPr>
          <p:nvPr>
            <p:ph type="title"/>
            <p:custDataLst>
              <p:tags r:id="rId1"/>
            </p:custDataLst>
          </p:nvPr>
        </p:nvSpPr>
        <p:spPr/>
        <p:txBody>
          <a:bodyPr/>
          <a:lstStyle/>
          <a:p>
            <a:endParaRPr lang="fr-CA"/>
          </a:p>
        </p:txBody>
      </p:sp>
      <p:pic>
        <p:nvPicPr>
          <p:cNvPr id="4" name="Picture 2" descr="RÃ©sultats de recherche d'images pour Â«Â gps leica gs16Â Â»">
            <a:extLst>
              <a:ext uri="{FF2B5EF4-FFF2-40B4-BE49-F238E27FC236}">
                <a16:creationId xmlns:a16="http://schemas.microsoft.com/office/drawing/2014/main" id="{8B6DCF14-9FFF-4AB1-B1D2-94BE6CA0C736}"/>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000500" y="-2675"/>
            <a:ext cx="5143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Ã©sultats de recherche d'images pour Â«Â trimble r10Â Â»">
            <a:extLst>
              <a:ext uri="{FF2B5EF4-FFF2-40B4-BE49-F238E27FC236}">
                <a16:creationId xmlns:a16="http://schemas.microsoft.com/office/drawing/2014/main" id="{05D6C866-124A-47B7-95DD-C38C81B0CFC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0" y="-2675"/>
            <a:ext cx="5143500"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space réservé du contenu 5">
            <a:extLst>
              <a:ext uri="{FF2B5EF4-FFF2-40B4-BE49-F238E27FC236}">
                <a16:creationId xmlns:a16="http://schemas.microsoft.com/office/drawing/2014/main" id="{22113A0A-F58F-4DDB-8C72-B26BE9ADA35D}"/>
              </a:ext>
            </a:extLst>
          </p:cNvPr>
          <p:cNvGraphicFramePr>
            <a:graphicFrameLocks noGrp="1"/>
          </p:cNvGraphicFramePr>
          <p:nvPr>
            <p:ph idx="1"/>
            <p:custDataLst>
              <p:tags r:id="rId4"/>
            </p:custDataLst>
            <p:extLst>
              <p:ext uri="{D42A27DB-BD31-4B8C-83A1-F6EECF244321}">
                <p14:modId xmlns:p14="http://schemas.microsoft.com/office/powerpoint/2010/main" val="577907687"/>
              </p:ext>
            </p:extLst>
          </p:nvPr>
        </p:nvGraphicFramePr>
        <p:xfrm>
          <a:off x="1818640" y="2608484"/>
          <a:ext cx="5506720" cy="673419"/>
        </p:xfrm>
        <a:graphic>
          <a:graphicData uri="http://schemas.openxmlformats.org/drawingml/2006/table">
            <a:tbl>
              <a:tblPr firstRow="1" firstCol="1" bandRow="1">
                <a:tableStyleId>{5C22544A-7EE6-4342-B048-85BDC9FD1C3A}</a:tableStyleId>
              </a:tblPr>
              <a:tblGrid>
                <a:gridCol w="3870960">
                  <a:extLst>
                    <a:ext uri="{9D8B030D-6E8A-4147-A177-3AD203B41FA5}">
                      <a16:colId xmlns:a16="http://schemas.microsoft.com/office/drawing/2014/main" val="1958225654"/>
                    </a:ext>
                  </a:extLst>
                </a:gridCol>
                <a:gridCol w="1635760">
                  <a:extLst>
                    <a:ext uri="{9D8B030D-6E8A-4147-A177-3AD203B41FA5}">
                      <a16:colId xmlns:a16="http://schemas.microsoft.com/office/drawing/2014/main" val="3915532683"/>
                    </a:ext>
                  </a:extLst>
                </a:gridCol>
              </a:tblGrid>
              <a:tr h="0">
                <a:tc>
                  <a:txBody>
                    <a:bodyPr/>
                    <a:lstStyle/>
                    <a:p>
                      <a:pPr algn="l">
                        <a:lnSpc>
                          <a:spcPct val="115000"/>
                        </a:lnSpc>
                        <a:spcAft>
                          <a:spcPts val="0"/>
                        </a:spcAft>
                      </a:pPr>
                      <a:r>
                        <a:rPr lang="fr-CA" sz="1400">
                          <a:effectLst/>
                        </a:rPr>
                        <a:t>ENTREPRISES</a:t>
                      </a:r>
                      <a:endParaRPr lang="fr-CA"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a:effectLst/>
                        </a:rPr>
                        <a:t>PRIX</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60548627"/>
                  </a:ext>
                </a:extLst>
              </a:tr>
              <a:tr h="0">
                <a:tc>
                  <a:txBody>
                    <a:bodyPr/>
                    <a:lstStyle/>
                    <a:p>
                      <a:pPr algn="l">
                        <a:lnSpc>
                          <a:spcPct val="115000"/>
                        </a:lnSpc>
                        <a:spcAft>
                          <a:spcPts val="0"/>
                        </a:spcAft>
                      </a:pPr>
                      <a:r>
                        <a:rPr lang="fr-CA" sz="1400">
                          <a:effectLst/>
                        </a:rPr>
                        <a:t>Les Équipements d'arpentage Cansel Inc.</a:t>
                      </a:r>
                      <a:endParaRPr lang="fr-CA" sz="140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a:effectLst/>
                        </a:rPr>
                        <a:t>27 100 $</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289999198"/>
                  </a:ext>
                </a:extLst>
              </a:tr>
              <a:tr h="0">
                <a:tc>
                  <a:txBody>
                    <a:bodyPr/>
                    <a:lstStyle/>
                    <a:p>
                      <a:pPr algn="l">
                        <a:lnSpc>
                          <a:spcPct val="115000"/>
                        </a:lnSpc>
                        <a:spcAft>
                          <a:spcPts val="0"/>
                        </a:spcAft>
                      </a:pPr>
                      <a:r>
                        <a:rPr lang="fr-CA" sz="1400">
                          <a:effectLst/>
                        </a:rPr>
                        <a:t>Leica Géosystèmes Ltée</a:t>
                      </a:r>
                      <a:endParaRPr lang="fr-CA" sz="140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dirty="0">
                          <a:effectLst/>
                        </a:rPr>
                        <a:t>35 909 $</a:t>
                      </a:r>
                      <a:endParaRPr lang="fr-CA"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71821645"/>
                  </a:ext>
                </a:extLst>
              </a:tr>
            </a:tbl>
          </a:graphicData>
        </a:graphic>
      </p:graphicFrame>
    </p:spTree>
    <p:extLst>
      <p:ext uri="{BB962C8B-B14F-4D97-AF65-F5344CB8AC3E}">
        <p14:creationId xmlns:p14="http://schemas.microsoft.com/office/powerpoint/2010/main" val="4265985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4.7</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503548"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0" y="1923678"/>
            <a:ext cx="8856984"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Rejet des soumissions relativement à l’acquisition d'un camion-outils de type « cube » (TP-SP-2016-226) et autorisation d'entreprendre un nouveau processus d'appel d'offres (TP-SP-2018-280)</a:t>
            </a:r>
          </a:p>
        </p:txBody>
      </p:sp>
    </p:spTree>
    <p:extLst>
      <p:ext uri="{BB962C8B-B14F-4D97-AF65-F5344CB8AC3E}">
        <p14:creationId xmlns:p14="http://schemas.microsoft.com/office/powerpoint/2010/main" val="3860471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2B7A9-3B62-42D5-883F-A58ED0C50AFC}"/>
              </a:ext>
            </a:extLst>
          </p:cNvPr>
          <p:cNvSpPr>
            <a:spLocks noGrp="1"/>
          </p:cNvSpPr>
          <p:nvPr>
            <p:ph type="title"/>
          </p:nvPr>
        </p:nvSpPr>
        <p:spPr/>
        <p:txBody>
          <a:bodyPr/>
          <a:lstStyle/>
          <a:p>
            <a:endParaRPr lang="fr-CA" dirty="0"/>
          </a:p>
        </p:txBody>
      </p:sp>
      <p:pic>
        <p:nvPicPr>
          <p:cNvPr id="12290" name="Picture 2" descr="RÃ©sultats de recherche d'images pour Â«Â camion-outil cubeÂ Â»">
            <a:extLst>
              <a:ext uri="{FF2B5EF4-FFF2-40B4-BE49-F238E27FC236}">
                <a16:creationId xmlns:a16="http://schemas.microsoft.com/office/drawing/2014/main" id="{E79CE6F7-4AF1-457B-9E38-EF5075C53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2224"/>
            <a:ext cx="7143750" cy="4248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56E983F-EA74-4966-BFCE-DF60A4B07DAE}"/>
              </a:ext>
            </a:extLst>
          </p:cNvPr>
          <p:cNvSpPr/>
          <p:nvPr/>
        </p:nvSpPr>
        <p:spPr>
          <a:xfrm>
            <a:off x="1619672" y="660252"/>
            <a:ext cx="4176464" cy="1947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aphicFrame>
        <p:nvGraphicFramePr>
          <p:cNvPr id="10" name="Espace réservé du contenu 9">
            <a:extLst>
              <a:ext uri="{FF2B5EF4-FFF2-40B4-BE49-F238E27FC236}">
                <a16:creationId xmlns:a16="http://schemas.microsoft.com/office/drawing/2014/main" id="{2E10C3AD-9F85-4FCA-A668-D490A3E3FAA9}"/>
              </a:ext>
            </a:extLst>
          </p:cNvPr>
          <p:cNvGraphicFramePr>
            <a:graphicFrameLocks noGrp="1"/>
          </p:cNvGraphicFramePr>
          <p:nvPr>
            <p:ph idx="1"/>
            <p:extLst>
              <p:ext uri="{D42A27DB-BD31-4B8C-83A1-F6EECF244321}">
                <p14:modId xmlns:p14="http://schemas.microsoft.com/office/powerpoint/2010/main" val="2171406177"/>
              </p:ext>
            </p:extLst>
          </p:nvPr>
        </p:nvGraphicFramePr>
        <p:xfrm>
          <a:off x="1718107" y="3910032"/>
          <a:ext cx="5506720" cy="897892"/>
        </p:xfrm>
        <a:graphic>
          <a:graphicData uri="http://schemas.openxmlformats.org/drawingml/2006/table">
            <a:tbl>
              <a:tblPr firstRow="1" firstCol="1" bandRow="1">
                <a:tableStyleId>{5C22544A-7EE6-4342-B048-85BDC9FD1C3A}</a:tableStyleId>
              </a:tblPr>
              <a:tblGrid>
                <a:gridCol w="3870960">
                  <a:extLst>
                    <a:ext uri="{9D8B030D-6E8A-4147-A177-3AD203B41FA5}">
                      <a16:colId xmlns:a16="http://schemas.microsoft.com/office/drawing/2014/main" val="880878863"/>
                    </a:ext>
                  </a:extLst>
                </a:gridCol>
                <a:gridCol w="1635760">
                  <a:extLst>
                    <a:ext uri="{9D8B030D-6E8A-4147-A177-3AD203B41FA5}">
                      <a16:colId xmlns:a16="http://schemas.microsoft.com/office/drawing/2014/main" val="2011880412"/>
                    </a:ext>
                  </a:extLst>
                </a:gridCol>
              </a:tblGrid>
              <a:tr h="0">
                <a:tc>
                  <a:txBody>
                    <a:bodyPr/>
                    <a:lstStyle/>
                    <a:p>
                      <a:pPr algn="l">
                        <a:lnSpc>
                          <a:spcPct val="115000"/>
                        </a:lnSpc>
                        <a:spcAft>
                          <a:spcPts val="0"/>
                        </a:spcAft>
                      </a:pPr>
                      <a:r>
                        <a:rPr lang="fr-CA" sz="1400">
                          <a:effectLst/>
                        </a:rPr>
                        <a:t>ENTREPRISES</a:t>
                      </a:r>
                      <a:endParaRPr lang="fr-CA"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a:effectLst/>
                        </a:rPr>
                        <a:t>PRIX</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067697595"/>
                  </a:ext>
                </a:extLst>
              </a:tr>
              <a:tr h="0">
                <a:tc>
                  <a:txBody>
                    <a:bodyPr/>
                    <a:lstStyle/>
                    <a:p>
                      <a:pPr algn="l">
                        <a:lnSpc>
                          <a:spcPct val="115000"/>
                        </a:lnSpc>
                        <a:spcAft>
                          <a:spcPts val="0"/>
                        </a:spcAft>
                      </a:pPr>
                      <a:r>
                        <a:rPr lang="fr-CA" sz="1400" dirty="0">
                          <a:effectLst/>
                        </a:rPr>
                        <a:t>Fortier Auto (Montréal) Ltée</a:t>
                      </a:r>
                      <a:endParaRPr lang="fr-CA" sz="1400" dirty="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a:effectLst/>
                        </a:rPr>
                        <a:t>126 875 $</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82621695"/>
                  </a:ext>
                </a:extLst>
              </a:tr>
              <a:tr h="0">
                <a:tc>
                  <a:txBody>
                    <a:bodyPr/>
                    <a:lstStyle/>
                    <a:p>
                      <a:pPr algn="l">
                        <a:lnSpc>
                          <a:spcPct val="115000"/>
                        </a:lnSpc>
                        <a:spcAft>
                          <a:spcPts val="0"/>
                        </a:spcAft>
                      </a:pPr>
                      <a:r>
                        <a:rPr lang="fr-CA" sz="1400">
                          <a:effectLst/>
                        </a:rPr>
                        <a:t>Ventes Ford Élite (1978) Inc.</a:t>
                      </a:r>
                      <a:endParaRPr lang="fr-CA" sz="140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a:effectLst/>
                        </a:rPr>
                        <a:t>128 612 $</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76092484"/>
                  </a:ext>
                </a:extLst>
              </a:tr>
              <a:tr h="0">
                <a:tc>
                  <a:txBody>
                    <a:bodyPr/>
                    <a:lstStyle/>
                    <a:p>
                      <a:pPr algn="l">
                        <a:lnSpc>
                          <a:spcPct val="115000"/>
                        </a:lnSpc>
                        <a:spcAft>
                          <a:spcPts val="0"/>
                        </a:spcAft>
                      </a:pPr>
                      <a:r>
                        <a:rPr lang="fr-CA" sz="1400">
                          <a:effectLst/>
                        </a:rPr>
                        <a:t>Donnacona Chrysler</a:t>
                      </a:r>
                      <a:endParaRPr lang="fr-CA" sz="140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dirty="0">
                          <a:effectLst/>
                        </a:rPr>
                        <a:t>131 140 $</a:t>
                      </a:r>
                      <a:endParaRPr lang="fr-CA"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67608245"/>
                  </a:ext>
                </a:extLst>
              </a:tr>
            </a:tbl>
          </a:graphicData>
        </a:graphic>
      </p:graphicFrame>
      <p:sp>
        <p:nvSpPr>
          <p:cNvPr id="11" name="Rectangle 3">
            <a:extLst>
              <a:ext uri="{FF2B5EF4-FFF2-40B4-BE49-F238E27FC236}">
                <a16:creationId xmlns:a16="http://schemas.microsoft.com/office/drawing/2014/main" id="{C8515795-522F-49E7-B831-E2048A263EB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Tree>
    <p:extLst>
      <p:ext uri="{BB962C8B-B14F-4D97-AF65-F5344CB8AC3E}">
        <p14:creationId xmlns:p14="http://schemas.microsoft.com/office/powerpoint/2010/main" val="3715767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4.8</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503548"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0" y="1923678"/>
            <a:ext cx="8521715"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Programme d'aide à l'entretien du réseau routier local</a:t>
            </a:r>
          </a:p>
        </p:txBody>
      </p:sp>
    </p:spTree>
    <p:extLst>
      <p:ext uri="{BB962C8B-B14F-4D97-AF65-F5344CB8AC3E}">
        <p14:creationId xmlns:p14="http://schemas.microsoft.com/office/powerpoint/2010/main" val="2940497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4.9</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503548"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0" y="1923678"/>
            <a:ext cx="8521715"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Demandes de permis de voirie auprès du ministère des Transports, de la Mobilité durable et de l'Électrification des transports du Québec pour l'année 2018</a:t>
            </a:r>
            <a:endParaRPr lang="fr-CA" dirty="0">
              <a:solidFill>
                <a:schemeClr val="tx1"/>
              </a:solidFill>
            </a:endParaRPr>
          </a:p>
        </p:txBody>
      </p:sp>
    </p:spTree>
    <p:extLst>
      <p:ext uri="{BB962C8B-B14F-4D97-AF65-F5344CB8AC3E}">
        <p14:creationId xmlns:p14="http://schemas.microsoft.com/office/powerpoint/2010/main" val="1631151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4.10</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6" name="Sous-titre 9"/>
          <p:cNvSpPr txBox="1">
            <a:spLocks/>
          </p:cNvSpPr>
          <p:nvPr>
            <p:custDataLst>
              <p:tags r:id="rId4"/>
            </p:custDataLst>
          </p:nvPr>
        </p:nvSpPr>
        <p:spPr>
          <a:xfrm>
            <a:off x="503548" y="1960692"/>
            <a:ext cx="8136903" cy="2843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7" name="Sous-titre 9"/>
          <p:cNvSpPr txBox="1">
            <a:spLocks/>
          </p:cNvSpPr>
          <p:nvPr>
            <p:custDataLst>
              <p:tags r:id="rId5"/>
            </p:custDataLst>
          </p:nvPr>
        </p:nvSpPr>
        <p:spPr>
          <a:xfrm>
            <a:off x="251520" y="1923678"/>
            <a:ext cx="8521715"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Embauche d'un technicien en génie civil</a:t>
            </a:r>
          </a:p>
        </p:txBody>
      </p:sp>
    </p:spTree>
    <p:extLst>
      <p:ext uri="{BB962C8B-B14F-4D97-AF65-F5344CB8AC3E}">
        <p14:creationId xmlns:p14="http://schemas.microsoft.com/office/powerpoint/2010/main" val="322235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2123728" y="1131590"/>
            <a:ext cx="5958408" cy="2585323"/>
          </a:xfrm>
          <a:prstGeom prst="rect">
            <a:avLst/>
          </a:prstGeom>
        </p:spPr>
        <p:txBody>
          <a:bodyPr wrap="square">
            <a:spAutoFit/>
          </a:bodyPr>
          <a:lstStyle/>
          <a:p>
            <a:r>
              <a:rPr lang="en-CA" sz="5400" b="1" dirty="0">
                <a:latin typeface="Arial" panose="020B0604020202020204" pitchFamily="34" charset="0"/>
                <a:cs typeface="Arial" panose="020B0604020202020204" pitchFamily="34" charset="0"/>
              </a:rPr>
              <a:t>Service</a:t>
            </a:r>
          </a:p>
          <a:p>
            <a:r>
              <a:rPr lang="en-CA" sz="5400" b="1" dirty="0">
                <a:latin typeface="Arial" panose="020B0604020202020204" pitchFamily="34" charset="0"/>
                <a:cs typeface="Arial" panose="020B0604020202020204" pitchFamily="34" charset="0"/>
              </a:rPr>
              <a:t>de </a:t>
            </a:r>
            <a:r>
              <a:rPr lang="en-CA" sz="5400" b="1" dirty="0" err="1">
                <a:latin typeface="Arial" panose="020B0604020202020204" pitchFamily="34" charset="0"/>
                <a:cs typeface="Arial" panose="020B0604020202020204" pitchFamily="34" charset="0"/>
              </a:rPr>
              <a:t>sécurité</a:t>
            </a:r>
            <a:endParaRPr lang="en-CA" sz="5400" b="1" dirty="0">
              <a:latin typeface="Arial" panose="020B0604020202020204" pitchFamily="34" charset="0"/>
              <a:cs typeface="Arial" panose="020B0604020202020204" pitchFamily="34" charset="0"/>
            </a:endParaRPr>
          </a:p>
          <a:p>
            <a:r>
              <a:rPr lang="en-CA" sz="5400" b="1" dirty="0" err="1">
                <a:latin typeface="Arial" panose="020B0604020202020204" pitchFamily="34" charset="0"/>
                <a:cs typeface="Arial" panose="020B0604020202020204" pitchFamily="34" charset="0"/>
              </a:rPr>
              <a:t>incendie</a:t>
            </a:r>
            <a:endParaRPr lang="fr-CA" sz="5400" dirty="0">
              <a:latin typeface="Arial" panose="020B0604020202020204" pitchFamily="34" charset="0"/>
              <a:cs typeface="Arial" panose="020B0604020202020204" pitchFamily="34" charset="0"/>
            </a:endParaRPr>
          </a:p>
        </p:txBody>
      </p:sp>
      <p:sp>
        <p:nvSpPr>
          <p:cNvPr id="5" name="ZoneTexte 4"/>
          <p:cNvSpPr txBox="1"/>
          <p:nvPr>
            <p:custDataLst>
              <p:tags r:id="rId2"/>
            </p:custDataLst>
          </p:nvPr>
        </p:nvSpPr>
        <p:spPr>
          <a:xfrm>
            <a:off x="482541" y="1491630"/>
            <a:ext cx="1872208"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733145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9"/>
          <p:cNvSpPr>
            <a:spLocks noGrp="1"/>
          </p:cNvSpPr>
          <p:nvPr>
            <p:ph type="subTitle" idx="1"/>
            <p:custDataLst>
              <p:tags r:id="rId1"/>
            </p:custDataLst>
          </p:nvPr>
        </p:nvSpPr>
        <p:spPr/>
        <p:txBody>
          <a:bodyPr/>
          <a:lstStyle/>
          <a:p>
            <a:endParaRPr lang="fr-CA"/>
          </a:p>
        </p:txBody>
      </p:sp>
      <p:sp>
        <p:nvSpPr>
          <p:cNvPr id="3" name="Rectangle 2"/>
          <p:cNvSpPr/>
          <p:nvPr>
            <p:custDataLst>
              <p:tags r:id="rId2"/>
            </p:custDataLst>
          </p:nvPr>
        </p:nvSpPr>
        <p:spPr>
          <a:xfrm>
            <a:off x="2123728" y="1131590"/>
            <a:ext cx="5958408" cy="2585323"/>
          </a:xfrm>
          <a:prstGeom prst="rect">
            <a:avLst/>
          </a:prstGeom>
        </p:spPr>
        <p:txBody>
          <a:bodyPr wrap="square">
            <a:spAutoFit/>
          </a:bodyPr>
          <a:lstStyle/>
          <a:p>
            <a:r>
              <a:rPr lang="en-CA" sz="5400" b="1" dirty="0">
                <a:latin typeface="Arial" panose="020B0604020202020204" pitchFamily="34" charset="0"/>
                <a:cs typeface="Arial" panose="020B0604020202020204" pitchFamily="34" charset="0"/>
              </a:rPr>
              <a:t>Service</a:t>
            </a:r>
          </a:p>
          <a:p>
            <a:r>
              <a:rPr lang="en-CA" sz="5400" b="1" dirty="0">
                <a:latin typeface="Arial" panose="020B0604020202020204" pitchFamily="34" charset="0"/>
                <a:cs typeface="Arial" panose="020B0604020202020204" pitchFamily="34" charset="0"/>
              </a:rPr>
              <a:t>des sports</a:t>
            </a:r>
          </a:p>
          <a:p>
            <a:r>
              <a:rPr lang="en-CA" sz="5400" b="1" dirty="0">
                <a:latin typeface="Arial" panose="020B0604020202020204" pitchFamily="34" charset="0"/>
                <a:cs typeface="Arial" panose="020B0604020202020204" pitchFamily="34" charset="0"/>
              </a:rPr>
              <a:t>et des </a:t>
            </a:r>
            <a:r>
              <a:rPr lang="en-CA" sz="5400" b="1" dirty="0" err="1">
                <a:latin typeface="Arial" panose="020B0604020202020204" pitchFamily="34" charset="0"/>
                <a:cs typeface="Arial" panose="020B0604020202020204" pitchFamily="34" charset="0"/>
              </a:rPr>
              <a:t>loisirs</a:t>
            </a:r>
            <a:endParaRPr lang="fr-CA" sz="5400" dirty="0">
              <a:latin typeface="Arial" panose="020B0604020202020204" pitchFamily="34" charset="0"/>
              <a:cs typeface="Arial" panose="020B0604020202020204" pitchFamily="34" charset="0"/>
            </a:endParaRPr>
          </a:p>
        </p:txBody>
      </p:sp>
      <p:sp>
        <p:nvSpPr>
          <p:cNvPr id="5" name="ZoneTexte 4"/>
          <p:cNvSpPr txBox="1"/>
          <p:nvPr>
            <p:custDataLst>
              <p:tags r:id="rId3"/>
            </p:custDataLst>
          </p:nvPr>
        </p:nvSpPr>
        <p:spPr>
          <a:xfrm>
            <a:off x="482541" y="1491630"/>
            <a:ext cx="1872208"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89608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2.2</a:t>
            </a:r>
            <a:endParaRPr lang="fr-CA" dirty="0">
              <a:latin typeface="Arial" panose="020B0604020202020204" pitchFamily="34" charset="0"/>
              <a:cs typeface="Arial" panose="020B0604020202020204" pitchFamily="34" charset="0"/>
            </a:endParaRPr>
          </a:p>
        </p:txBody>
      </p:sp>
      <p:sp>
        <p:nvSpPr>
          <p:cNvPr id="6"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Période d'interventions réservée aux élus</a:t>
            </a:r>
          </a:p>
        </p:txBody>
      </p:sp>
    </p:spTree>
    <p:extLst>
      <p:ext uri="{BB962C8B-B14F-4D97-AF65-F5344CB8AC3E}">
        <p14:creationId xmlns:p14="http://schemas.microsoft.com/office/powerpoint/2010/main" val="3505924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235944" y="1635646"/>
            <a:ext cx="8669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438075" y="411510"/>
            <a:ext cx="8398824" cy="1102519"/>
          </a:xfrm>
        </p:spPr>
        <p:txBody>
          <a:bodyPr/>
          <a:lstStyle/>
          <a:p>
            <a:r>
              <a:rPr lang="en-CA" b="1" dirty="0">
                <a:latin typeface="Arial" panose="020B0604020202020204" pitchFamily="34" charset="0"/>
                <a:cs typeface="Arial" panose="020B0604020202020204" pitchFamily="34" charset="0"/>
              </a:rPr>
              <a:t>6.1</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56363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7" name="Sous-titre 9"/>
          <p:cNvSpPr txBox="1">
            <a:spLocks/>
          </p:cNvSpPr>
          <p:nvPr>
            <p:custDataLst>
              <p:tags r:id="rId4"/>
            </p:custDataLst>
          </p:nvPr>
        </p:nvSpPr>
        <p:spPr>
          <a:xfrm>
            <a:off x="251520" y="1707654"/>
            <a:ext cx="864096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Rejet des soumissions relatives à l'acquisition et l'installation de modules de jeux pour le parc Larochelle (LOI-SP-2018-272) et autorisation d'entreprendre un nouveau processus d'appel d'offres (LOI-SP-2018-281)</a:t>
            </a:r>
          </a:p>
        </p:txBody>
      </p:sp>
    </p:spTree>
    <p:extLst>
      <p:ext uri="{BB962C8B-B14F-4D97-AF65-F5344CB8AC3E}">
        <p14:creationId xmlns:p14="http://schemas.microsoft.com/office/powerpoint/2010/main" val="1827250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5BF40-AC1B-42AB-826B-20EBC52543D3}"/>
              </a:ext>
            </a:extLst>
          </p:cNvPr>
          <p:cNvSpPr>
            <a:spLocks noGrp="1"/>
          </p:cNvSpPr>
          <p:nvPr>
            <p:ph type="title"/>
          </p:nvPr>
        </p:nvSpPr>
        <p:spPr/>
        <p:txBody>
          <a:bodyPr/>
          <a:lstStyle/>
          <a:p>
            <a:endParaRPr lang="fr-CA"/>
          </a:p>
        </p:txBody>
      </p:sp>
      <p:pic>
        <p:nvPicPr>
          <p:cNvPr id="13316" name="Picture 4" descr="RÃ©sultats de recherche d'images pour Â«Â terrain de jeuÂ Â»">
            <a:extLst>
              <a:ext uri="{FF2B5EF4-FFF2-40B4-BE49-F238E27FC236}">
                <a16:creationId xmlns:a16="http://schemas.microsoft.com/office/drawing/2014/main" id="{558CC1D7-674E-496F-B2E0-CEB0E60E4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9144000" cy="314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ce réservé du contenu 3">
            <a:extLst>
              <a:ext uri="{FF2B5EF4-FFF2-40B4-BE49-F238E27FC236}">
                <a16:creationId xmlns:a16="http://schemas.microsoft.com/office/drawing/2014/main" id="{0F79BF93-9322-4426-9F32-8FF0D3A32402}"/>
              </a:ext>
            </a:extLst>
          </p:cNvPr>
          <p:cNvGraphicFramePr>
            <a:graphicFrameLocks noGrp="1"/>
          </p:cNvGraphicFramePr>
          <p:nvPr>
            <p:ph idx="1"/>
            <p:extLst>
              <p:ext uri="{D42A27DB-BD31-4B8C-83A1-F6EECF244321}">
                <p14:modId xmlns:p14="http://schemas.microsoft.com/office/powerpoint/2010/main" val="3830788856"/>
              </p:ext>
            </p:extLst>
          </p:nvPr>
        </p:nvGraphicFramePr>
        <p:xfrm>
          <a:off x="1403648" y="3147814"/>
          <a:ext cx="6624809" cy="918783"/>
        </p:xfrm>
        <a:graphic>
          <a:graphicData uri="http://schemas.openxmlformats.org/drawingml/2006/table">
            <a:tbl>
              <a:tblPr firstRow="1" firstCol="1" bandRow="1">
                <a:tableStyleId>{5C22544A-7EE6-4342-B048-85BDC9FD1C3A}</a:tableStyleId>
              </a:tblPr>
              <a:tblGrid>
                <a:gridCol w="2100523">
                  <a:extLst>
                    <a:ext uri="{9D8B030D-6E8A-4147-A177-3AD203B41FA5}">
                      <a16:colId xmlns:a16="http://schemas.microsoft.com/office/drawing/2014/main" val="776780301"/>
                    </a:ext>
                  </a:extLst>
                </a:gridCol>
                <a:gridCol w="1764534">
                  <a:extLst>
                    <a:ext uri="{9D8B030D-6E8A-4147-A177-3AD203B41FA5}">
                      <a16:colId xmlns:a16="http://schemas.microsoft.com/office/drawing/2014/main" val="3546827573"/>
                    </a:ext>
                  </a:extLst>
                </a:gridCol>
                <a:gridCol w="1545399">
                  <a:extLst>
                    <a:ext uri="{9D8B030D-6E8A-4147-A177-3AD203B41FA5}">
                      <a16:colId xmlns:a16="http://schemas.microsoft.com/office/drawing/2014/main" val="1458330983"/>
                    </a:ext>
                  </a:extLst>
                </a:gridCol>
                <a:gridCol w="1214353">
                  <a:extLst>
                    <a:ext uri="{9D8B030D-6E8A-4147-A177-3AD203B41FA5}">
                      <a16:colId xmlns:a16="http://schemas.microsoft.com/office/drawing/2014/main" val="678489935"/>
                    </a:ext>
                  </a:extLst>
                </a:gridCol>
              </a:tblGrid>
              <a:tr h="0">
                <a:tc>
                  <a:txBody>
                    <a:bodyPr/>
                    <a:lstStyle/>
                    <a:p>
                      <a:pPr algn="l">
                        <a:lnSpc>
                          <a:spcPct val="115000"/>
                        </a:lnSpc>
                        <a:spcAft>
                          <a:spcPts val="0"/>
                        </a:spcAft>
                      </a:pPr>
                      <a:r>
                        <a:rPr lang="fr-CA" sz="1400" dirty="0">
                          <a:effectLst/>
                        </a:rPr>
                        <a:t>ENTREPRISES</a:t>
                      </a:r>
                      <a:endParaRPr lang="fr-CA"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dirty="0">
                          <a:effectLst/>
                        </a:rPr>
                        <a:t>POINTAGE INTÉRIMAIRE</a:t>
                      </a:r>
                      <a:endParaRPr lang="fr-CA"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a:effectLst/>
                        </a:rPr>
                        <a:t>PRIX (incluant les taxes)</a:t>
                      </a:r>
                      <a:endParaRPr lang="fr-CA"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a:effectLst/>
                        </a:rPr>
                        <a:t>POINTAGE FINAL</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23351748"/>
                  </a:ext>
                </a:extLst>
              </a:tr>
              <a:tr h="0">
                <a:tc>
                  <a:txBody>
                    <a:bodyPr/>
                    <a:lstStyle/>
                    <a:p>
                      <a:pPr algn="l">
                        <a:lnSpc>
                          <a:spcPct val="115000"/>
                        </a:lnSpc>
                        <a:spcAft>
                          <a:spcPts val="0"/>
                        </a:spcAft>
                      </a:pPr>
                      <a:r>
                        <a:rPr lang="fr-CA" sz="1400" dirty="0">
                          <a:effectLst/>
                        </a:rPr>
                        <a:t>Jambette Inc.</a:t>
                      </a:r>
                      <a:endParaRPr lang="fr-CA" sz="1400" dirty="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dirty="0">
                          <a:effectLst/>
                        </a:rPr>
                        <a:t>92</a:t>
                      </a:r>
                      <a:endParaRPr lang="fr-CA"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dirty="0">
                          <a:effectLst/>
                        </a:rPr>
                        <a:t>57 171,19 $</a:t>
                      </a:r>
                      <a:endParaRPr lang="fr-CA"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a:effectLst/>
                        </a:rPr>
                        <a:t>24,83</a:t>
                      </a:r>
                      <a:endParaRPr lang="fr-CA"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548008742"/>
                  </a:ext>
                </a:extLst>
              </a:tr>
              <a:tr h="0">
                <a:tc>
                  <a:txBody>
                    <a:bodyPr/>
                    <a:lstStyle/>
                    <a:p>
                      <a:pPr algn="l">
                        <a:lnSpc>
                          <a:spcPct val="115000"/>
                        </a:lnSpc>
                        <a:spcAft>
                          <a:spcPts val="0"/>
                        </a:spcAft>
                      </a:pPr>
                      <a:r>
                        <a:rPr lang="fr-CA" sz="1400">
                          <a:effectLst/>
                        </a:rPr>
                        <a:t>Multi-Jeux Marlin Inc.</a:t>
                      </a:r>
                      <a:endParaRPr lang="fr-CA" sz="140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400">
                          <a:effectLst/>
                        </a:rPr>
                        <a:t>78</a:t>
                      </a:r>
                      <a:endParaRPr lang="fr-CA"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dirty="0">
                          <a:effectLst/>
                        </a:rPr>
                        <a:t>55 213,32 $</a:t>
                      </a:r>
                      <a:endParaRPr lang="fr-CA"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400" dirty="0">
                          <a:effectLst/>
                        </a:rPr>
                        <a:t>23,18</a:t>
                      </a:r>
                      <a:endParaRPr lang="fr-CA"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662047131"/>
                  </a:ext>
                </a:extLst>
              </a:tr>
            </a:tbl>
          </a:graphicData>
        </a:graphic>
      </p:graphicFrame>
    </p:spTree>
    <p:extLst>
      <p:ext uri="{BB962C8B-B14F-4D97-AF65-F5344CB8AC3E}">
        <p14:creationId xmlns:p14="http://schemas.microsoft.com/office/powerpoint/2010/main" val="1605321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235944" y="1635646"/>
            <a:ext cx="8669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438075" y="411510"/>
            <a:ext cx="8398824" cy="1102519"/>
          </a:xfrm>
        </p:spPr>
        <p:txBody>
          <a:bodyPr/>
          <a:lstStyle/>
          <a:p>
            <a:r>
              <a:rPr lang="en-CA" b="1" dirty="0">
                <a:latin typeface="Arial" panose="020B0604020202020204" pitchFamily="34" charset="0"/>
                <a:cs typeface="Arial" panose="020B0604020202020204" pitchFamily="34" charset="0"/>
              </a:rPr>
              <a:t>6.2</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56363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7" name="Sous-titre 9"/>
          <p:cNvSpPr txBox="1">
            <a:spLocks/>
          </p:cNvSpPr>
          <p:nvPr>
            <p:custDataLst>
              <p:tags r:id="rId4"/>
            </p:custDataLst>
          </p:nvPr>
        </p:nvSpPr>
        <p:spPr>
          <a:xfrm>
            <a:off x="251520" y="1707654"/>
            <a:ext cx="864096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Autorisation de procéder à une demande de subvention dans le cadre du Programme Mobilisation-Diversité</a:t>
            </a:r>
          </a:p>
        </p:txBody>
      </p:sp>
    </p:spTree>
    <p:extLst>
      <p:ext uri="{BB962C8B-B14F-4D97-AF65-F5344CB8AC3E}">
        <p14:creationId xmlns:p14="http://schemas.microsoft.com/office/powerpoint/2010/main" val="635112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235944" y="1635646"/>
            <a:ext cx="8669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438075" y="411510"/>
            <a:ext cx="8398824" cy="1102519"/>
          </a:xfrm>
        </p:spPr>
        <p:txBody>
          <a:bodyPr/>
          <a:lstStyle/>
          <a:p>
            <a:r>
              <a:rPr lang="en-CA" b="1" dirty="0">
                <a:latin typeface="Arial" panose="020B0604020202020204" pitchFamily="34" charset="0"/>
                <a:cs typeface="Arial" panose="020B0604020202020204" pitchFamily="34" charset="0"/>
              </a:rPr>
              <a:t>6.3</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56363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7" name="Sous-titre 9"/>
          <p:cNvSpPr txBox="1">
            <a:spLocks/>
          </p:cNvSpPr>
          <p:nvPr>
            <p:custDataLst>
              <p:tags r:id="rId4"/>
            </p:custDataLst>
          </p:nvPr>
        </p:nvSpPr>
        <p:spPr>
          <a:xfrm>
            <a:off x="251520" y="1707654"/>
            <a:ext cx="864096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Octroi de contrat – défilé de Noël</a:t>
            </a:r>
          </a:p>
        </p:txBody>
      </p:sp>
    </p:spTree>
    <p:extLst>
      <p:ext uri="{BB962C8B-B14F-4D97-AF65-F5344CB8AC3E}">
        <p14:creationId xmlns:p14="http://schemas.microsoft.com/office/powerpoint/2010/main" val="2050568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D86FA3-68CB-4E3C-A371-F5C252F7E7F1}"/>
              </a:ext>
            </a:extLst>
          </p:cNvPr>
          <p:cNvSpPr>
            <a:spLocks noGrp="1"/>
          </p:cNvSpPr>
          <p:nvPr>
            <p:ph type="title"/>
          </p:nvPr>
        </p:nvSpPr>
        <p:spPr/>
        <p:txBody>
          <a:bodyPr/>
          <a:lstStyle/>
          <a:p>
            <a:endParaRPr lang="fr-CA"/>
          </a:p>
        </p:txBody>
      </p:sp>
      <p:pic>
        <p:nvPicPr>
          <p:cNvPr id="14338" name="Picture 2" descr="RÃ©sultats de recherche d'images pour Â«Â dÃ©filÃ© noÃ«lÂ Â»">
            <a:extLst>
              <a:ext uri="{FF2B5EF4-FFF2-40B4-BE49-F238E27FC236}">
                <a16:creationId xmlns:a16="http://schemas.microsoft.com/office/drawing/2014/main" id="{897E5F84-89CB-4816-BF6D-88C92D259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0"/>
            <a:ext cx="7704137"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ce réservé du contenu 3">
            <a:extLst>
              <a:ext uri="{FF2B5EF4-FFF2-40B4-BE49-F238E27FC236}">
                <a16:creationId xmlns:a16="http://schemas.microsoft.com/office/drawing/2014/main" id="{F99D1D11-2054-402D-9BC2-CA276B784E6A}"/>
              </a:ext>
            </a:extLst>
          </p:cNvPr>
          <p:cNvGraphicFramePr>
            <a:graphicFrameLocks noGrp="1"/>
          </p:cNvGraphicFramePr>
          <p:nvPr>
            <p:ph idx="1"/>
            <p:extLst>
              <p:ext uri="{D42A27DB-BD31-4B8C-83A1-F6EECF244321}">
                <p14:modId xmlns:p14="http://schemas.microsoft.com/office/powerpoint/2010/main" val="3728880223"/>
              </p:ext>
            </p:extLst>
          </p:nvPr>
        </p:nvGraphicFramePr>
        <p:xfrm>
          <a:off x="1619672" y="2558153"/>
          <a:ext cx="5506720" cy="545211"/>
        </p:xfrm>
        <a:graphic>
          <a:graphicData uri="http://schemas.openxmlformats.org/drawingml/2006/table">
            <a:tbl>
              <a:tblPr firstRow="1" firstCol="1" bandRow="1">
                <a:tableStyleId>{5C22544A-7EE6-4342-B048-85BDC9FD1C3A}</a:tableStyleId>
              </a:tblPr>
              <a:tblGrid>
                <a:gridCol w="3870960">
                  <a:extLst>
                    <a:ext uri="{9D8B030D-6E8A-4147-A177-3AD203B41FA5}">
                      <a16:colId xmlns:a16="http://schemas.microsoft.com/office/drawing/2014/main" val="3200557999"/>
                    </a:ext>
                  </a:extLst>
                </a:gridCol>
                <a:gridCol w="1635760">
                  <a:extLst>
                    <a:ext uri="{9D8B030D-6E8A-4147-A177-3AD203B41FA5}">
                      <a16:colId xmlns:a16="http://schemas.microsoft.com/office/drawing/2014/main" val="379075224"/>
                    </a:ext>
                  </a:extLst>
                </a:gridCol>
              </a:tblGrid>
              <a:tr h="0">
                <a:tc>
                  <a:txBody>
                    <a:bodyPr/>
                    <a:lstStyle/>
                    <a:p>
                      <a:pPr algn="l">
                        <a:lnSpc>
                          <a:spcPct val="115000"/>
                        </a:lnSpc>
                        <a:spcAft>
                          <a:spcPts val="0"/>
                        </a:spcAft>
                      </a:pPr>
                      <a:r>
                        <a:rPr lang="fr-CA" sz="1600" dirty="0">
                          <a:effectLst/>
                        </a:rPr>
                        <a:t>ENTREPRISE</a:t>
                      </a:r>
                      <a:endParaRPr lang="fr-CA"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fr-CA" sz="1600">
                          <a:effectLst/>
                        </a:rPr>
                        <a:t>PRIX</a:t>
                      </a:r>
                      <a:endParaRPr lang="fr-CA"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73205249"/>
                  </a:ext>
                </a:extLst>
              </a:tr>
              <a:tr h="0">
                <a:tc>
                  <a:txBody>
                    <a:bodyPr/>
                    <a:lstStyle/>
                    <a:p>
                      <a:pPr algn="l">
                        <a:lnSpc>
                          <a:spcPct val="115000"/>
                        </a:lnSpc>
                        <a:spcAft>
                          <a:spcPts val="0"/>
                        </a:spcAft>
                      </a:pPr>
                      <a:r>
                        <a:rPr lang="fr-CA" sz="1800" b="1" kern="1200" dirty="0">
                          <a:solidFill>
                            <a:schemeClr val="lt1"/>
                          </a:solidFill>
                          <a:effectLst/>
                          <a:latin typeface="+mn-lt"/>
                          <a:ea typeface="+mn-ea"/>
                          <a:cs typeface="+mn-cs"/>
                        </a:rPr>
                        <a:t>Agence Lion</a:t>
                      </a:r>
                      <a:endParaRPr lang="fr-CA" sz="1600" dirty="0">
                        <a:effectLst/>
                        <a:latin typeface="Arial" panose="020B0604020202020204" pitchFamily="34" charset="0"/>
                        <a:ea typeface="Calibri" panose="020F0502020204030204" pitchFamily="34" charset="0"/>
                      </a:endParaRPr>
                    </a:p>
                  </a:txBody>
                  <a:tcPr marL="68580" marR="68580" marT="0" marB="0"/>
                </a:tc>
                <a:tc>
                  <a:txBody>
                    <a:bodyPr/>
                    <a:lstStyle/>
                    <a:p>
                      <a:pPr algn="l">
                        <a:lnSpc>
                          <a:spcPct val="115000"/>
                        </a:lnSpc>
                        <a:spcAft>
                          <a:spcPts val="0"/>
                        </a:spcAft>
                      </a:pPr>
                      <a:r>
                        <a:rPr lang="fr-CA" sz="1800" kern="1200" dirty="0">
                          <a:solidFill>
                            <a:schemeClr val="dk1"/>
                          </a:solidFill>
                          <a:effectLst/>
                          <a:latin typeface="+mn-lt"/>
                          <a:ea typeface="+mn-ea"/>
                          <a:cs typeface="+mn-cs"/>
                        </a:rPr>
                        <a:t>15 400 $</a:t>
                      </a:r>
                      <a:endParaRPr lang="fr-CA"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44903979"/>
                  </a:ext>
                </a:extLst>
              </a:tr>
            </a:tbl>
          </a:graphicData>
        </a:graphic>
      </p:graphicFrame>
    </p:spTree>
    <p:extLst>
      <p:ext uri="{BB962C8B-B14F-4D97-AF65-F5344CB8AC3E}">
        <p14:creationId xmlns:p14="http://schemas.microsoft.com/office/powerpoint/2010/main" val="2146266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235944" y="1635646"/>
            <a:ext cx="8669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438075" y="411510"/>
            <a:ext cx="8398824" cy="1102519"/>
          </a:xfrm>
        </p:spPr>
        <p:txBody>
          <a:bodyPr/>
          <a:lstStyle/>
          <a:p>
            <a:r>
              <a:rPr lang="en-CA" b="1" dirty="0">
                <a:latin typeface="Arial" panose="020B0604020202020204" pitchFamily="34" charset="0"/>
                <a:cs typeface="Arial" panose="020B0604020202020204" pitchFamily="34" charset="0"/>
              </a:rPr>
              <a:t>6.4</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56363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7" name="Sous-titre 9"/>
          <p:cNvSpPr txBox="1">
            <a:spLocks/>
          </p:cNvSpPr>
          <p:nvPr>
            <p:custDataLst>
              <p:tags r:id="rId4"/>
            </p:custDataLst>
          </p:nvPr>
        </p:nvSpPr>
        <p:spPr>
          <a:xfrm>
            <a:off x="251520" y="1707654"/>
            <a:ext cx="864096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Autorisation de procéder à une demande de subvention dans le cadre du Programme d'infrastructures Québec-Municipalités – Municipalité amie des aînés (PIQM-MADA)</a:t>
            </a:r>
          </a:p>
        </p:txBody>
      </p:sp>
    </p:spTree>
    <p:extLst>
      <p:ext uri="{BB962C8B-B14F-4D97-AF65-F5344CB8AC3E}">
        <p14:creationId xmlns:p14="http://schemas.microsoft.com/office/powerpoint/2010/main" val="34837866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235944" y="1635646"/>
            <a:ext cx="50561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438075" y="411510"/>
            <a:ext cx="4899314" cy="1102519"/>
          </a:xfrm>
        </p:spPr>
        <p:txBody>
          <a:bodyPr/>
          <a:lstStyle/>
          <a:p>
            <a:r>
              <a:rPr lang="en-CA" b="1" dirty="0">
                <a:latin typeface="Arial" panose="020B0604020202020204" pitchFamily="34" charset="0"/>
                <a:cs typeface="Arial" panose="020B0604020202020204" pitchFamily="34" charset="0"/>
              </a:rPr>
              <a:t>6.5</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563638"/>
            <a:ext cx="4738673"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7" name="Sous-titre 9"/>
          <p:cNvSpPr txBox="1">
            <a:spLocks/>
          </p:cNvSpPr>
          <p:nvPr>
            <p:custDataLst>
              <p:tags r:id="rId4"/>
            </p:custDataLst>
          </p:nvPr>
        </p:nvSpPr>
        <p:spPr>
          <a:xfrm>
            <a:off x="251520" y="1707654"/>
            <a:ext cx="504056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Autorisation de signature d'une entente avec Hortifolie société d'horticulture et d'écologie de Saint-Colomban</a:t>
            </a:r>
          </a:p>
        </p:txBody>
      </p:sp>
      <p:pic>
        <p:nvPicPr>
          <p:cNvPr id="3" name="Image 2">
            <a:extLst>
              <a:ext uri="{FF2B5EF4-FFF2-40B4-BE49-F238E27FC236}">
                <a16:creationId xmlns:a16="http://schemas.microsoft.com/office/drawing/2014/main" id="{C3E0B958-66D2-4DF4-8DFA-431AB7CD15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873" y="0"/>
            <a:ext cx="3497865" cy="5143500"/>
          </a:xfrm>
          <a:prstGeom prst="rect">
            <a:avLst/>
          </a:prstGeom>
        </p:spPr>
      </p:pic>
    </p:spTree>
    <p:extLst>
      <p:ext uri="{BB962C8B-B14F-4D97-AF65-F5344CB8AC3E}">
        <p14:creationId xmlns:p14="http://schemas.microsoft.com/office/powerpoint/2010/main" val="7048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a:cxnSpLocks/>
          </p:cNvCxnSpPr>
          <p:nvPr>
            <p:custDataLst>
              <p:tags r:id="rId1"/>
            </p:custDataLst>
          </p:nvPr>
        </p:nvCxnSpPr>
        <p:spPr>
          <a:xfrm>
            <a:off x="235944" y="1635646"/>
            <a:ext cx="43348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438075" y="411510"/>
            <a:ext cx="4199412" cy="1102519"/>
          </a:xfrm>
        </p:spPr>
        <p:txBody>
          <a:bodyPr/>
          <a:lstStyle/>
          <a:p>
            <a:r>
              <a:rPr lang="en-CA" b="1" dirty="0">
                <a:latin typeface="Arial" panose="020B0604020202020204" pitchFamily="34" charset="0"/>
                <a:cs typeface="Arial" panose="020B0604020202020204" pitchFamily="34" charset="0"/>
              </a:rPr>
              <a:t>6.6</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9" y="1563638"/>
            <a:ext cx="4061720"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CA" dirty="0"/>
          </a:p>
        </p:txBody>
      </p:sp>
      <p:sp>
        <p:nvSpPr>
          <p:cNvPr id="7" name="Sous-titre 9"/>
          <p:cNvSpPr txBox="1">
            <a:spLocks/>
          </p:cNvSpPr>
          <p:nvPr>
            <p:custDataLst>
              <p:tags r:id="rId4"/>
            </p:custDataLst>
          </p:nvPr>
        </p:nvSpPr>
        <p:spPr>
          <a:xfrm>
            <a:off x="251520" y="1707654"/>
            <a:ext cx="432048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Autorisation de signature d'une entente avec le Club de soccer FC Boréal</a:t>
            </a:r>
          </a:p>
        </p:txBody>
      </p:sp>
      <p:pic>
        <p:nvPicPr>
          <p:cNvPr id="4" name="Image 3">
            <a:extLst>
              <a:ext uri="{FF2B5EF4-FFF2-40B4-BE49-F238E27FC236}">
                <a16:creationId xmlns:a16="http://schemas.microsoft.com/office/drawing/2014/main" id="{4560A13E-1F58-4D2C-82B2-E21AC35A1D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0978" y="158090"/>
            <a:ext cx="4743021" cy="4731990"/>
          </a:xfrm>
          <a:prstGeom prst="rect">
            <a:avLst/>
          </a:prstGeom>
        </p:spPr>
      </p:pic>
    </p:spTree>
    <p:extLst>
      <p:ext uri="{BB962C8B-B14F-4D97-AF65-F5344CB8AC3E}">
        <p14:creationId xmlns:p14="http://schemas.microsoft.com/office/powerpoint/2010/main" val="3405744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2123728" y="1465496"/>
            <a:ext cx="6192688" cy="1754326"/>
          </a:xfrm>
          <a:prstGeom prst="rect">
            <a:avLst/>
          </a:prstGeom>
        </p:spPr>
        <p:txBody>
          <a:bodyPr wrap="square">
            <a:spAutoFit/>
          </a:bodyPr>
          <a:lstStyle/>
          <a:p>
            <a:r>
              <a:rPr lang="en-CA" sz="5400" b="1" dirty="0">
                <a:latin typeface="Arial" panose="020B0604020202020204" pitchFamily="34" charset="0"/>
                <a:cs typeface="Arial" panose="020B0604020202020204" pitchFamily="34" charset="0"/>
              </a:rPr>
              <a:t>Service</a:t>
            </a:r>
          </a:p>
          <a:p>
            <a:r>
              <a:rPr lang="en-CA" sz="5400" b="1" dirty="0">
                <a:latin typeface="Arial" panose="020B0604020202020204" pitchFamily="34" charset="0"/>
                <a:cs typeface="Arial" panose="020B0604020202020204" pitchFamily="34" charset="0"/>
              </a:rPr>
              <a:t>de la </a:t>
            </a:r>
            <a:r>
              <a:rPr lang="en-CA" sz="5400" b="1" dirty="0" err="1">
                <a:latin typeface="Arial" panose="020B0604020202020204" pitchFamily="34" charset="0"/>
                <a:cs typeface="Arial" panose="020B0604020202020204" pitchFamily="34" charset="0"/>
              </a:rPr>
              <a:t>bibliothèque</a:t>
            </a:r>
            <a:endParaRPr lang="en-CA" sz="5400" b="1" dirty="0">
              <a:latin typeface="Arial" panose="020B0604020202020204" pitchFamily="34" charset="0"/>
              <a:cs typeface="Arial" panose="020B0604020202020204" pitchFamily="34" charset="0"/>
            </a:endParaRPr>
          </a:p>
        </p:txBody>
      </p:sp>
      <p:sp>
        <p:nvSpPr>
          <p:cNvPr id="5" name="ZoneTexte 4"/>
          <p:cNvSpPr txBox="1"/>
          <p:nvPr>
            <p:custDataLst>
              <p:tags r:id="rId2"/>
            </p:custDataLst>
          </p:nvPr>
        </p:nvSpPr>
        <p:spPr>
          <a:xfrm>
            <a:off x="482541" y="1491630"/>
            <a:ext cx="1872208"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541794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2123728" y="1399297"/>
            <a:ext cx="5958408" cy="1754326"/>
          </a:xfrm>
          <a:prstGeom prst="rect">
            <a:avLst/>
          </a:prstGeom>
        </p:spPr>
        <p:txBody>
          <a:bodyPr wrap="square">
            <a:spAutoFit/>
          </a:bodyPr>
          <a:lstStyle/>
          <a:p>
            <a:r>
              <a:rPr lang="en-CA" sz="5400" b="1" dirty="0">
                <a:latin typeface="Arial" panose="020B0604020202020204" pitchFamily="34" charset="0"/>
                <a:cs typeface="Arial" panose="020B0604020202020204" pitchFamily="34" charset="0"/>
              </a:rPr>
              <a:t>Parole</a:t>
            </a:r>
          </a:p>
          <a:p>
            <a:r>
              <a:rPr lang="en-CA" sz="5400" b="1" dirty="0">
                <a:latin typeface="Arial" panose="020B0604020202020204" pitchFamily="34" charset="0"/>
                <a:cs typeface="Arial" panose="020B0604020202020204" pitchFamily="34" charset="0"/>
              </a:rPr>
              <a:t>au public</a:t>
            </a:r>
            <a:endParaRPr lang="fr-CA" sz="5400" dirty="0">
              <a:latin typeface="Arial" panose="020B0604020202020204" pitchFamily="34" charset="0"/>
              <a:cs typeface="Arial" panose="020B0604020202020204" pitchFamily="34" charset="0"/>
            </a:endParaRPr>
          </a:p>
        </p:txBody>
      </p:sp>
      <p:sp>
        <p:nvSpPr>
          <p:cNvPr id="5" name="ZoneTexte 4"/>
          <p:cNvSpPr txBox="1"/>
          <p:nvPr>
            <p:custDataLst>
              <p:tags r:id="rId2"/>
            </p:custDataLst>
          </p:nvPr>
        </p:nvSpPr>
        <p:spPr>
          <a:xfrm>
            <a:off x="482541" y="1491630"/>
            <a:ext cx="1872208"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199688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2.3</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6" name="Sous-titre 9"/>
          <p:cNvSpPr txBox="1">
            <a:spLocks/>
          </p:cNvSpPr>
          <p:nvPr>
            <p:custDataLst>
              <p:tags r:id="rId4"/>
            </p:custDataLst>
          </p:nvPr>
        </p:nvSpPr>
        <p:spPr>
          <a:xfrm>
            <a:off x="633408" y="20760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Période d'interventions du public relativement aux sujets de l'ordre du jour	</a:t>
            </a:r>
          </a:p>
        </p:txBody>
      </p:sp>
    </p:spTree>
    <p:extLst>
      <p:ext uri="{BB962C8B-B14F-4D97-AF65-F5344CB8AC3E}">
        <p14:creationId xmlns:p14="http://schemas.microsoft.com/office/powerpoint/2010/main" val="1557532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9"/>
          <p:cNvSpPr>
            <a:spLocks noGrp="1"/>
          </p:cNvSpPr>
          <p:nvPr>
            <p:ph type="subTitle" idx="1"/>
            <p:custDataLst>
              <p:tags r:id="rId1"/>
            </p:custDataLst>
          </p:nvPr>
        </p:nvSpPr>
        <p:spPr/>
        <p:txBody>
          <a:bodyPr/>
          <a:lstStyle/>
          <a:p>
            <a:endParaRPr lang="fr-CA"/>
          </a:p>
        </p:txBody>
      </p:sp>
      <p:sp>
        <p:nvSpPr>
          <p:cNvPr id="3" name="Rectangle 2"/>
          <p:cNvSpPr/>
          <p:nvPr>
            <p:custDataLst>
              <p:tags r:id="rId2"/>
            </p:custDataLst>
          </p:nvPr>
        </p:nvSpPr>
        <p:spPr>
          <a:xfrm>
            <a:off x="2123728" y="1399297"/>
            <a:ext cx="5958408" cy="1754326"/>
          </a:xfrm>
          <a:prstGeom prst="rect">
            <a:avLst/>
          </a:prstGeom>
        </p:spPr>
        <p:txBody>
          <a:bodyPr wrap="square">
            <a:spAutoFit/>
          </a:bodyPr>
          <a:lstStyle/>
          <a:p>
            <a:r>
              <a:rPr lang="en-CA" sz="5400" b="1" dirty="0" err="1">
                <a:latin typeface="Arial" panose="020B0604020202020204" pitchFamily="34" charset="0"/>
                <a:cs typeface="Arial" panose="020B0604020202020204" pitchFamily="34" charset="0"/>
              </a:rPr>
              <a:t>Clôture</a:t>
            </a:r>
            <a:endParaRPr lang="en-CA" sz="5400" b="1" dirty="0">
              <a:latin typeface="Arial" panose="020B0604020202020204" pitchFamily="34" charset="0"/>
              <a:cs typeface="Arial" panose="020B0604020202020204" pitchFamily="34" charset="0"/>
            </a:endParaRPr>
          </a:p>
          <a:p>
            <a:r>
              <a:rPr lang="en-CA" sz="5400" b="1" dirty="0">
                <a:latin typeface="Arial" panose="020B0604020202020204" pitchFamily="34" charset="0"/>
                <a:cs typeface="Arial" panose="020B0604020202020204" pitchFamily="34" charset="0"/>
              </a:rPr>
              <a:t>de la séance</a:t>
            </a:r>
          </a:p>
        </p:txBody>
      </p:sp>
      <p:sp>
        <p:nvSpPr>
          <p:cNvPr id="5" name="ZoneTexte 4"/>
          <p:cNvSpPr txBox="1"/>
          <p:nvPr>
            <p:custDataLst>
              <p:tags r:id="rId3"/>
            </p:custDataLst>
          </p:nvPr>
        </p:nvSpPr>
        <p:spPr>
          <a:xfrm>
            <a:off x="482541" y="1491630"/>
            <a:ext cx="1872208" cy="1569660"/>
          </a:xfrm>
          <a:prstGeom prst="rect">
            <a:avLst/>
          </a:prstGeom>
          <a:noFill/>
        </p:spPr>
        <p:txBody>
          <a:bodyPr wrap="square" rtlCol="0">
            <a:spAutoFit/>
          </a:bodyPr>
          <a:lstStyle/>
          <a:p>
            <a:r>
              <a:rPr lang="fr-CA" sz="9600" b="1"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951638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a:xfrm>
            <a:off x="467544" y="2067694"/>
            <a:ext cx="8229600" cy="3394472"/>
          </a:xfrm>
        </p:spPr>
        <p:txBody>
          <a:bodyPr>
            <a:normAutofit/>
          </a:bodyPr>
          <a:lstStyle/>
          <a:p>
            <a:pPr marL="0" indent="0">
              <a:buNone/>
            </a:pPr>
            <a:r>
              <a:rPr lang="fr-CA" sz="4800" b="1" dirty="0">
                <a:latin typeface="Arial" panose="020B0604020202020204" pitchFamily="34" charset="0"/>
                <a:cs typeface="Arial" panose="020B0604020202020204" pitchFamily="34" charset="0"/>
              </a:rPr>
              <a:t>Merci, bonne fin de soirée !</a:t>
            </a:r>
            <a:endParaRPr lang="fr-CA" sz="4800" dirty="0"/>
          </a:p>
        </p:txBody>
      </p:sp>
    </p:spTree>
    <p:extLst>
      <p:ext uri="{BB962C8B-B14F-4D97-AF65-F5344CB8AC3E}">
        <p14:creationId xmlns:p14="http://schemas.microsoft.com/office/powerpoint/2010/main" val="2605569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dirty="0"/>
          </a:p>
        </p:txBody>
      </p:sp>
      <p:sp>
        <p:nvSpPr>
          <p:cNvPr id="4" name="Rectangle 3"/>
          <p:cNvSpPr/>
          <p:nvPr>
            <p:custDataLst>
              <p:tags r:id="rId2"/>
            </p:custDataLst>
          </p:nvPr>
        </p:nvSpPr>
        <p:spPr>
          <a:xfrm>
            <a:off x="3008721" y="1635646"/>
            <a:ext cx="2809423" cy="369332"/>
          </a:xfrm>
          <a:prstGeom prst="rect">
            <a:avLst/>
          </a:prstGeom>
        </p:spPr>
        <p:txBody>
          <a:bodyPr wrap="none">
            <a:spAutoFit/>
          </a:bodyPr>
          <a:lstStyle/>
          <a:p>
            <a:r>
              <a:rPr lang="fr-CA" b="1" dirty="0" err="1">
                <a:latin typeface="Arial" panose="020B0604020202020204" pitchFamily="34" charset="0"/>
                <a:cs typeface="Arial" panose="020B0604020202020204" pitchFamily="34" charset="0"/>
              </a:rPr>
              <a:t>Ville.de.Saint.Colomban</a:t>
            </a:r>
            <a:endParaRPr lang="fr-CA" b="1" dirty="0">
              <a:latin typeface="Arial" panose="020B0604020202020204" pitchFamily="34" charset="0"/>
              <a:cs typeface="Arial" panose="020B0604020202020204" pitchFamily="34" charset="0"/>
            </a:endParaRPr>
          </a:p>
        </p:txBody>
      </p:sp>
      <p:sp>
        <p:nvSpPr>
          <p:cNvPr id="5" name="Rectangle 4"/>
          <p:cNvSpPr/>
          <p:nvPr>
            <p:custDataLst>
              <p:tags r:id="rId3"/>
            </p:custDataLst>
          </p:nvPr>
        </p:nvSpPr>
        <p:spPr>
          <a:xfrm>
            <a:off x="3010942" y="2553148"/>
            <a:ext cx="2474043" cy="369332"/>
          </a:xfrm>
          <a:prstGeom prst="rect">
            <a:avLst/>
          </a:prstGeom>
        </p:spPr>
        <p:txBody>
          <a:bodyPr wrap="square">
            <a:spAutoFit/>
          </a:bodyPr>
          <a:lstStyle/>
          <a:p>
            <a:r>
              <a:rPr lang="fr-CA" b="1" dirty="0">
                <a:latin typeface="Arial" panose="020B0604020202020204" pitchFamily="34" charset="0"/>
                <a:cs typeface="Arial" panose="020B0604020202020204" pitchFamily="34" charset="0"/>
              </a:rPr>
              <a:t>st.colomban.qc.ca</a:t>
            </a:r>
          </a:p>
        </p:txBody>
      </p:sp>
      <p:sp>
        <p:nvSpPr>
          <p:cNvPr id="7" name="Rectangle 6"/>
          <p:cNvSpPr/>
          <p:nvPr>
            <p:custDataLst>
              <p:tags r:id="rId4"/>
            </p:custDataLst>
          </p:nvPr>
        </p:nvSpPr>
        <p:spPr>
          <a:xfrm>
            <a:off x="3010943" y="2055049"/>
            <a:ext cx="1672253" cy="369332"/>
          </a:xfrm>
          <a:prstGeom prst="rect">
            <a:avLst/>
          </a:prstGeom>
        </p:spPr>
        <p:txBody>
          <a:bodyPr wrap="none">
            <a:spAutoFit/>
          </a:bodyPr>
          <a:lstStyle/>
          <a:p>
            <a:r>
              <a:rPr lang="fr-CA" b="1" dirty="0" err="1">
                <a:latin typeface="Arial" panose="020B0604020202020204" pitchFamily="34" charset="0"/>
                <a:cs typeface="Arial" panose="020B0604020202020204" pitchFamily="34" charset="0"/>
              </a:rPr>
              <a:t>St_Colomban</a:t>
            </a:r>
            <a:endParaRPr lang="fr-CA"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CAB42E6-822C-421E-AB0D-7BE6467C9CF1}"/>
              </a:ext>
            </a:extLst>
          </p:cNvPr>
          <p:cNvSpPr/>
          <p:nvPr/>
        </p:nvSpPr>
        <p:spPr>
          <a:xfrm>
            <a:off x="2747478" y="1621677"/>
            <a:ext cx="241510" cy="3234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362" name="Picture 2" descr="RÃ©sultats de recherche d'images pour Â«Â facebookÂ Â»">
            <a:extLst>
              <a:ext uri="{FF2B5EF4-FFF2-40B4-BE49-F238E27FC236}">
                <a16:creationId xmlns:a16="http://schemas.microsoft.com/office/drawing/2014/main" id="{2EC65162-402C-4547-870F-255992935E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1262" y="1491630"/>
            <a:ext cx="573943" cy="57394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associÃ©e">
            <a:extLst>
              <a:ext uri="{FF2B5EF4-FFF2-40B4-BE49-F238E27FC236}">
                <a16:creationId xmlns:a16="http://schemas.microsoft.com/office/drawing/2014/main" id="{F6DE5435-6998-425D-A098-63A7E9DE03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7888" y="2072882"/>
            <a:ext cx="410387" cy="33366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RÃ©sultats de recherche d'images pour Â«Â websiteÂ Â»">
            <a:extLst>
              <a:ext uri="{FF2B5EF4-FFF2-40B4-BE49-F238E27FC236}">
                <a16:creationId xmlns:a16="http://schemas.microsoft.com/office/drawing/2014/main" id="{C4F81C2E-C497-4F92-8ED2-B0775F848E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3359" y="2493974"/>
            <a:ext cx="464916" cy="46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custDataLst>
              <p:tags r:id="rId1"/>
            </p:custDataLst>
          </p:nvPr>
        </p:nvCxnSpPr>
        <p:spPr>
          <a:xfrm>
            <a:off x="467544" y="1635646"/>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8"/>
          <p:cNvSpPr>
            <a:spLocks noGrp="1"/>
          </p:cNvSpPr>
          <p:nvPr>
            <p:ph type="ctrTitle"/>
            <p:custDataLst>
              <p:tags r:id="rId2"/>
            </p:custDataLst>
          </p:nvPr>
        </p:nvSpPr>
        <p:spPr>
          <a:xfrm>
            <a:off x="649796" y="411510"/>
            <a:ext cx="7772400" cy="1102519"/>
          </a:xfrm>
        </p:spPr>
        <p:txBody>
          <a:bodyPr/>
          <a:lstStyle/>
          <a:p>
            <a:r>
              <a:rPr lang="en-CA" b="1" dirty="0">
                <a:latin typeface="Arial" panose="020B0604020202020204" pitchFamily="34" charset="0"/>
                <a:cs typeface="Arial" panose="020B0604020202020204" pitchFamily="34" charset="0"/>
              </a:rPr>
              <a:t>2.4</a:t>
            </a:r>
            <a:endParaRPr lang="fr-CA" dirty="0">
              <a:latin typeface="Arial" panose="020B0604020202020204" pitchFamily="34" charset="0"/>
              <a:cs typeface="Arial" panose="020B0604020202020204" pitchFamily="34" charset="0"/>
            </a:endParaRPr>
          </a:p>
        </p:txBody>
      </p:sp>
      <p:sp>
        <p:nvSpPr>
          <p:cNvPr id="5" name="Sous-titre 9"/>
          <p:cNvSpPr txBox="1">
            <a:spLocks/>
          </p:cNvSpPr>
          <p:nvPr>
            <p:custDataLst>
              <p:tags r:id="rId3"/>
            </p:custDataLst>
          </p:nvPr>
        </p:nvSpPr>
        <p:spPr>
          <a:xfrm>
            <a:off x="481008" y="19236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CA" dirty="0">
              <a:latin typeface="Arial" panose="020B0604020202020204" pitchFamily="34" charset="0"/>
              <a:cs typeface="Arial" panose="020B0604020202020204" pitchFamily="34" charset="0"/>
            </a:endParaRPr>
          </a:p>
        </p:txBody>
      </p:sp>
      <p:sp>
        <p:nvSpPr>
          <p:cNvPr id="6" name="Sous-titre 9"/>
          <p:cNvSpPr txBox="1">
            <a:spLocks/>
          </p:cNvSpPr>
          <p:nvPr>
            <p:custDataLst>
              <p:tags r:id="rId4"/>
            </p:custDataLst>
          </p:nvPr>
        </p:nvSpPr>
        <p:spPr>
          <a:xfrm>
            <a:off x="633408" y="2076078"/>
            <a:ext cx="8123439" cy="2664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CA" dirty="0"/>
              <a:t>Approbation et adoption des procès-verbaux des séances tenues en avril 2018</a:t>
            </a:r>
          </a:p>
        </p:txBody>
      </p:sp>
    </p:spTree>
    <p:extLst>
      <p:ext uri="{BB962C8B-B14F-4D97-AF65-F5344CB8AC3E}">
        <p14:creationId xmlns:p14="http://schemas.microsoft.com/office/powerpoint/2010/main" val="170297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8A562EB-BA51-4248-A870-FD26BF43C759}"/>
              </a:ext>
            </a:extLst>
          </p:cNvPr>
          <p:cNvPicPr>
            <a:picLocks noChangeAspect="1"/>
          </p:cNvPicPr>
          <p:nvPr>
            <p:custDataLst>
              <p:tags r:id="rId1"/>
            </p:custDataLst>
          </p:nvPr>
        </p:nvPicPr>
        <p:blipFill>
          <a:blip r:embed="rId6"/>
          <a:stretch>
            <a:fillRect/>
          </a:stretch>
        </p:blipFill>
        <p:spPr>
          <a:xfrm>
            <a:off x="3020785" y="0"/>
            <a:ext cx="3102429" cy="5143500"/>
          </a:xfrm>
          <a:prstGeom prst="rect">
            <a:avLst/>
          </a:prstGeom>
        </p:spPr>
      </p:pic>
      <p:sp>
        <p:nvSpPr>
          <p:cNvPr id="2" name="Titre 1">
            <a:extLst>
              <a:ext uri="{FF2B5EF4-FFF2-40B4-BE49-F238E27FC236}">
                <a16:creationId xmlns:a16="http://schemas.microsoft.com/office/drawing/2014/main" id="{028050B2-C47E-4E21-90DB-B4EF85FD2EF8}"/>
              </a:ext>
            </a:extLst>
          </p:cNvPr>
          <p:cNvSpPr>
            <a:spLocks noGrp="1"/>
          </p:cNvSpPr>
          <p:nvPr>
            <p:ph type="title"/>
            <p:custDataLst>
              <p:tags r:id="rId2"/>
            </p:custDataLst>
          </p:nvPr>
        </p:nvSpPr>
        <p:spPr/>
        <p:txBody>
          <a:bodyPr/>
          <a:lstStyle/>
          <a:p>
            <a:endParaRPr lang="fr-CA" dirty="0"/>
          </a:p>
        </p:txBody>
      </p:sp>
      <p:sp>
        <p:nvSpPr>
          <p:cNvPr id="3" name="Espace réservé du contenu 2">
            <a:extLst>
              <a:ext uri="{FF2B5EF4-FFF2-40B4-BE49-F238E27FC236}">
                <a16:creationId xmlns:a16="http://schemas.microsoft.com/office/drawing/2014/main" id="{1E352516-035D-4F99-A84C-C386C7210300}"/>
              </a:ext>
            </a:extLst>
          </p:cNvPr>
          <p:cNvSpPr>
            <a:spLocks noGrp="1"/>
          </p:cNvSpPr>
          <p:nvPr>
            <p:ph idx="1"/>
            <p:custDataLst>
              <p:tags r:id="rId3"/>
            </p:custDataLst>
          </p:nvPr>
        </p:nvSpPr>
        <p:spPr/>
        <p:txBody>
          <a:bodyPr/>
          <a:lstStyle/>
          <a:p>
            <a:endParaRPr lang="fr-CA" dirty="0"/>
          </a:p>
        </p:txBody>
      </p:sp>
      <p:sp>
        <p:nvSpPr>
          <p:cNvPr id="5" name="ZoneTexte 4">
            <a:extLst>
              <a:ext uri="{FF2B5EF4-FFF2-40B4-BE49-F238E27FC236}">
                <a16:creationId xmlns:a16="http://schemas.microsoft.com/office/drawing/2014/main" id="{6A6040AD-43CA-4ED7-A484-B46E637EF197}"/>
              </a:ext>
            </a:extLst>
          </p:cNvPr>
          <p:cNvSpPr txBox="1"/>
          <p:nvPr>
            <p:custDataLst>
              <p:tags r:id="rId4"/>
            </p:custDataLst>
          </p:nvPr>
        </p:nvSpPr>
        <p:spPr>
          <a:xfrm>
            <a:off x="3131840" y="2139702"/>
            <a:ext cx="4752528" cy="1200329"/>
          </a:xfrm>
          <a:prstGeom prst="rect">
            <a:avLst/>
          </a:prstGeom>
          <a:noFill/>
        </p:spPr>
        <p:txBody>
          <a:bodyPr wrap="square" rtlCol="0">
            <a:spAutoFit/>
          </a:bodyPr>
          <a:lstStyle/>
          <a:p>
            <a:r>
              <a:rPr lang="fr-CA" sz="7200" dirty="0">
                <a:solidFill>
                  <a:schemeClr val="bg1"/>
                </a:solidFill>
                <a:effectLst>
                  <a:outerShdw blurRad="38100" dist="38100" dir="2700000" algn="tl">
                    <a:srgbClr val="000000">
                      <a:alpha val="43137"/>
                    </a:srgbClr>
                  </a:outerShdw>
                </a:effectLst>
              </a:rPr>
              <a:t>Extrait</a:t>
            </a:r>
          </a:p>
        </p:txBody>
      </p:sp>
    </p:spTree>
    <p:extLst>
      <p:ext uri="{BB962C8B-B14F-4D97-AF65-F5344CB8AC3E}">
        <p14:creationId xmlns:p14="http://schemas.microsoft.com/office/powerpoint/2010/main" val="3272999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6"/>
</p:tagLst>
</file>

<file path=ppt/tags/tag185.xml><?xml version="1.0" encoding="utf-8"?>
<p:tagLst xmlns:a="http://schemas.openxmlformats.org/drawingml/2006/main" xmlns:r="http://schemas.openxmlformats.org/officeDocument/2006/relationships" xmlns:p="http://schemas.openxmlformats.org/presentationml/2006/main">
  <p:tag name="NUM" val="7"/>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4"/>
</p:tagLst>
</file>

<file path=ppt/tags/tag241.xml><?xml version="1.0" encoding="utf-8"?>
<p:tagLst xmlns:a="http://schemas.openxmlformats.org/drawingml/2006/main" xmlns:r="http://schemas.openxmlformats.org/officeDocument/2006/relationships" xmlns:p="http://schemas.openxmlformats.org/presentationml/2006/main">
  <p:tag name="NUM" val="5"/>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4"/>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3"/>
</p:tagLst>
</file>

<file path=ppt/tags/tag266.xml><?xml version="1.0" encoding="utf-8"?>
<p:tagLst xmlns:a="http://schemas.openxmlformats.org/drawingml/2006/main" xmlns:r="http://schemas.openxmlformats.org/officeDocument/2006/relationships" xmlns:p="http://schemas.openxmlformats.org/presentationml/2006/main">
  <p:tag name="NUM" val="4"/>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3"/>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MODÈLE_PPT Séance du conseil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37212</TotalTime>
  <Words>931</Words>
  <Application>Microsoft Office PowerPoint</Application>
  <PresentationFormat>Affichage à l'écran (16:9)</PresentationFormat>
  <Paragraphs>248</Paragraphs>
  <Slides>72</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72</vt:i4>
      </vt:variant>
    </vt:vector>
  </HeadingPairs>
  <TitlesOfParts>
    <vt:vector size="75" baseType="lpstr">
      <vt:lpstr>Arial</vt:lpstr>
      <vt:lpstr>Calibri</vt:lpstr>
      <vt:lpstr>MODÈLE_PPT Séance du conseil_2016</vt:lpstr>
      <vt:lpstr>Présentation PowerPoint</vt:lpstr>
      <vt:lpstr>Ouverture de la séance</vt:lpstr>
      <vt:lpstr>Adoption de l’ordre du jour </vt:lpstr>
      <vt:lpstr>Administration générale</vt:lpstr>
      <vt:lpstr>2.1</vt:lpstr>
      <vt:lpstr>2.2</vt:lpstr>
      <vt:lpstr>2.3</vt:lpstr>
      <vt:lpstr>2.4</vt:lpstr>
      <vt:lpstr>Présentation PowerPoint</vt:lpstr>
      <vt:lpstr>2.5</vt:lpstr>
      <vt:lpstr>Présentation PowerPoint</vt:lpstr>
      <vt:lpstr>2.6</vt:lpstr>
      <vt:lpstr>Présentation PowerPoint</vt:lpstr>
      <vt:lpstr>2.7</vt:lpstr>
      <vt:lpstr>2.8</vt:lpstr>
      <vt:lpstr>Présentation PowerPoint</vt:lpstr>
      <vt:lpstr>Présentation PowerPoint</vt:lpstr>
      <vt:lpstr>2.9</vt:lpstr>
      <vt:lpstr>Présentation PowerPoint</vt:lpstr>
      <vt:lpstr>2.10</vt:lpstr>
      <vt:lpstr>2.11</vt:lpstr>
      <vt:lpstr>2.12</vt:lpstr>
      <vt:lpstr>2.13</vt:lpstr>
      <vt:lpstr>Présentation PowerPoint</vt:lpstr>
      <vt:lpstr>3.1</vt:lpstr>
      <vt:lpstr>Nombre de permis  avril 2018 </vt:lpstr>
      <vt:lpstr>Valeur des permis  avril 2018 </vt:lpstr>
      <vt:lpstr>3.2</vt:lpstr>
      <vt:lpstr>Présentation PowerPoint</vt:lpstr>
      <vt:lpstr>3.3</vt:lpstr>
      <vt:lpstr>Présentation PowerPoint</vt:lpstr>
      <vt:lpstr>3.4</vt:lpstr>
      <vt:lpstr>3.5</vt:lpstr>
      <vt:lpstr>Présentation PowerPoint</vt:lpstr>
      <vt:lpstr>Présentation PowerPoint</vt:lpstr>
      <vt:lpstr>3.6</vt:lpstr>
      <vt:lpstr>3.7</vt:lpstr>
      <vt:lpstr>3.8</vt:lpstr>
      <vt:lpstr>3.9</vt:lpstr>
      <vt:lpstr>3.10</vt:lpstr>
      <vt:lpstr>Présentation PowerPoint</vt:lpstr>
      <vt:lpstr>4.1</vt:lpstr>
      <vt:lpstr>Présentation PowerPoint</vt:lpstr>
      <vt:lpstr>4.2</vt:lpstr>
      <vt:lpstr>4.3</vt:lpstr>
      <vt:lpstr>Présentation PowerPoint</vt:lpstr>
      <vt:lpstr>4.4</vt:lpstr>
      <vt:lpstr>Présentation PowerPoint</vt:lpstr>
      <vt:lpstr>4.5</vt:lpstr>
      <vt:lpstr>Présentation PowerPoint</vt:lpstr>
      <vt:lpstr>4.6</vt:lpstr>
      <vt:lpstr>Présentation PowerPoint</vt:lpstr>
      <vt:lpstr>4.7</vt:lpstr>
      <vt:lpstr>Présentation PowerPoint</vt:lpstr>
      <vt:lpstr>4.8</vt:lpstr>
      <vt:lpstr>4.9</vt:lpstr>
      <vt:lpstr>4.10</vt:lpstr>
      <vt:lpstr>Présentation PowerPoint</vt:lpstr>
      <vt:lpstr>Présentation PowerPoint</vt:lpstr>
      <vt:lpstr>6.1</vt:lpstr>
      <vt:lpstr>Présentation PowerPoint</vt:lpstr>
      <vt:lpstr>6.2</vt:lpstr>
      <vt:lpstr>6.3</vt:lpstr>
      <vt:lpstr>Présentation PowerPoint</vt:lpstr>
      <vt:lpstr>6.4</vt:lpstr>
      <vt:lpstr>6.5</vt:lpstr>
      <vt:lpstr>6.6</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DU CONSEIL MUNICIPAL</dc:title>
  <dc:creator>Maxime Dorais</dc:creator>
  <cp:lastModifiedBy>Maxime Dorais</cp:lastModifiedBy>
  <cp:revision>371</cp:revision>
  <cp:lastPrinted>2017-09-12T21:03:01Z</cp:lastPrinted>
  <dcterms:created xsi:type="dcterms:W3CDTF">2016-07-11T19:55:52Z</dcterms:created>
  <dcterms:modified xsi:type="dcterms:W3CDTF">2018-05-08T19:48:53Z</dcterms:modified>
</cp:coreProperties>
</file>