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2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257" r:id="rId2"/>
    <p:sldId id="258" r:id="rId3"/>
    <p:sldId id="890" r:id="rId4"/>
    <p:sldId id="892" r:id="rId5"/>
    <p:sldId id="891" r:id="rId6"/>
    <p:sldId id="269" r:id="rId7"/>
    <p:sldId id="261" r:id="rId8"/>
    <p:sldId id="262" r:id="rId9"/>
    <p:sldId id="289" r:id="rId10"/>
    <p:sldId id="264" r:id="rId11"/>
    <p:sldId id="276" r:id="rId12"/>
    <p:sldId id="659" r:id="rId13"/>
    <p:sldId id="555" r:id="rId14"/>
    <p:sldId id="628" r:id="rId15"/>
    <p:sldId id="770" r:id="rId16"/>
    <p:sldId id="661" r:id="rId17"/>
    <p:sldId id="323" r:id="rId18"/>
    <p:sldId id="883" r:id="rId19"/>
    <p:sldId id="538" r:id="rId20"/>
    <p:sldId id="884" r:id="rId21"/>
    <p:sldId id="433" r:id="rId22"/>
    <p:sldId id="658" r:id="rId23"/>
    <p:sldId id="434" r:id="rId24"/>
    <p:sldId id="775" r:id="rId25"/>
    <p:sldId id="841" r:id="rId26"/>
    <p:sldId id="554" r:id="rId27"/>
    <p:sldId id="776" r:id="rId28"/>
    <p:sldId id="842" r:id="rId29"/>
    <p:sldId id="777" r:id="rId30"/>
    <p:sldId id="859" r:id="rId31"/>
    <p:sldId id="778" r:id="rId32"/>
    <p:sldId id="860" r:id="rId33"/>
    <p:sldId id="861" r:id="rId34"/>
    <p:sldId id="862" r:id="rId35"/>
    <p:sldId id="885" r:id="rId36"/>
    <p:sldId id="863" r:id="rId37"/>
    <p:sldId id="864" r:id="rId38"/>
    <p:sldId id="866" r:id="rId39"/>
    <p:sldId id="865" r:id="rId40"/>
    <p:sldId id="867" r:id="rId41"/>
    <p:sldId id="868" r:id="rId42"/>
    <p:sldId id="869" r:id="rId43"/>
    <p:sldId id="870" r:id="rId44"/>
    <p:sldId id="871" r:id="rId45"/>
    <p:sldId id="872" r:id="rId46"/>
    <p:sldId id="873" r:id="rId47"/>
    <p:sldId id="267" r:id="rId48"/>
    <p:sldId id="290" r:id="rId49"/>
    <p:sldId id="580" r:id="rId50"/>
    <p:sldId id="579" r:id="rId51"/>
    <p:sldId id="291" r:id="rId52"/>
    <p:sldId id="702" r:id="rId53"/>
    <p:sldId id="469" r:id="rId54"/>
    <p:sldId id="752" r:id="rId55"/>
    <p:sldId id="587" r:id="rId56"/>
    <p:sldId id="586" r:id="rId57"/>
    <p:sldId id="886" r:id="rId58"/>
    <p:sldId id="845" r:id="rId59"/>
    <p:sldId id="893" r:id="rId60"/>
    <p:sldId id="796" r:id="rId61"/>
    <p:sldId id="797" r:id="rId62"/>
    <p:sldId id="591" r:id="rId63"/>
    <p:sldId id="887" r:id="rId64"/>
    <p:sldId id="600" r:id="rId65"/>
    <p:sldId id="602" r:id="rId66"/>
    <p:sldId id="874" r:id="rId67"/>
    <p:sldId id="802" r:id="rId68"/>
    <p:sldId id="804" r:id="rId69"/>
    <p:sldId id="805" r:id="rId70"/>
    <p:sldId id="856" r:id="rId71"/>
    <p:sldId id="807" r:id="rId72"/>
    <p:sldId id="837" r:id="rId73"/>
    <p:sldId id="844" r:id="rId74"/>
    <p:sldId id="888" r:id="rId75"/>
    <p:sldId id="268" r:id="rId76"/>
    <p:sldId id="478" r:id="rId77"/>
    <p:sldId id="811" r:id="rId78"/>
    <p:sldId id="809" r:id="rId79"/>
    <p:sldId id="690" r:id="rId80"/>
    <p:sldId id="889" r:id="rId81"/>
    <p:sldId id="876" r:id="rId82"/>
    <p:sldId id="877" r:id="rId83"/>
    <p:sldId id="878" r:id="rId84"/>
    <p:sldId id="879" r:id="rId85"/>
    <p:sldId id="880" r:id="rId86"/>
    <p:sldId id="875" r:id="rId87"/>
    <p:sldId id="271" r:id="rId88"/>
    <p:sldId id="882" r:id="rId89"/>
    <p:sldId id="881" r:id="rId90"/>
    <p:sldId id="388" r:id="rId91"/>
    <p:sldId id="694" r:id="rId92"/>
    <p:sldId id="695" r:id="rId93"/>
    <p:sldId id="612" r:id="rId94"/>
    <p:sldId id="827" r:id="rId95"/>
    <p:sldId id="377" r:id="rId96"/>
    <p:sldId id="274" r:id="rId97"/>
    <p:sldId id="275" r:id="rId98"/>
    <p:sldId id="259" r:id="rId99"/>
  </p:sldIdLst>
  <p:sldSz cx="9144000" cy="5143500" type="screen16x9"/>
  <p:notesSz cx="9236075" cy="6950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82" autoAdjust="0"/>
  </p:normalViewPr>
  <p:slideViewPr>
    <p:cSldViewPr snapToObjects="1">
      <p:cViewPr varScale="1">
        <p:scale>
          <a:sx n="140" d="100"/>
          <a:sy n="140" d="100"/>
        </p:scale>
        <p:origin x="69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231949" y="0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r">
              <a:defRPr sz="1200"/>
            </a:lvl1pPr>
          </a:lstStyle>
          <a:p>
            <a:fld id="{6942EE58-EBDF-430B-97CF-041C529ED265}" type="datetimeFigureOut">
              <a:rPr lang="fr-CA" smtClean="0"/>
              <a:t>2018-08-13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601257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231949" y="6601257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r">
              <a:defRPr sz="1200"/>
            </a:lvl1pPr>
          </a:lstStyle>
          <a:p>
            <a:fld id="{1841BC13-57B1-4F76-B552-546C1D5A8D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1327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31949" y="0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r">
              <a:defRPr sz="1200"/>
            </a:lvl1pPr>
          </a:lstStyle>
          <a:p>
            <a:fld id="{D4FFAC0A-1E94-453A-A647-BF95D01304C7}" type="datetimeFigureOut">
              <a:rPr lang="fr-CA" smtClean="0"/>
              <a:t>2018-08-13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520700"/>
            <a:ext cx="4635500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8" tIns="45379" rIns="90758" bIns="4537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24030" y="3301824"/>
            <a:ext cx="7388016" cy="3127414"/>
          </a:xfrm>
          <a:prstGeom prst="rect">
            <a:avLst/>
          </a:prstGeom>
        </p:spPr>
        <p:txBody>
          <a:bodyPr vert="horz" lIns="90758" tIns="45379" rIns="90758" bIns="4537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601257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31949" y="6601257"/>
            <a:ext cx="4002019" cy="347624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r">
              <a:defRPr sz="1200"/>
            </a:lvl1pPr>
          </a:lstStyle>
          <a:p>
            <a:fld id="{D00FEB86-FB0F-476B-90DF-E07B6C4B382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245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EB86-FB0F-476B-90DF-E07B6C4B3822}" type="slidenum">
              <a:rPr lang="fr-CA" smtClean="0"/>
              <a:t>50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119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EB86-FB0F-476B-90DF-E07B6C4B3822}" type="slidenum">
              <a:rPr lang="fr-CA" smtClean="0"/>
              <a:t>94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952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2018-08-13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44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2018-08-13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66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2018-08-13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073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2018-08-13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801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2018-08-13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463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2018-08-13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811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2018-08-13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553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2018-08-13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770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2018-08-13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056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2018-08-13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21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2018-08-13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585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2268-6556-4EDA-BC98-75163ACD0F17}" type="datetimeFigureOut">
              <a:rPr lang="fr-CA" smtClean="0"/>
              <a:t>2018-08-13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2222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17.jp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18.jpe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3.xml"/><Relationship Id="rId4" Type="http://schemas.openxmlformats.org/officeDocument/2006/relationships/tags" Target="../tags/tag16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8.xml"/><Relationship Id="rId4" Type="http://schemas.openxmlformats.org/officeDocument/2006/relationships/tags" Target="../tags/tag16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19.jpe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7.xml"/><Relationship Id="rId4" Type="http://schemas.openxmlformats.org/officeDocument/2006/relationships/tags" Target="../tags/tag19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5.xml"/><Relationship Id="rId4" Type="http://schemas.openxmlformats.org/officeDocument/2006/relationships/tags" Target="../tags/tag20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0.xml"/><Relationship Id="rId4" Type="http://schemas.openxmlformats.org/officeDocument/2006/relationships/tags" Target="../tags/tag20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5.xml"/><Relationship Id="rId4" Type="http://schemas.openxmlformats.org/officeDocument/2006/relationships/tags" Target="../tags/tag2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0.xml"/><Relationship Id="rId4" Type="http://schemas.openxmlformats.org/officeDocument/2006/relationships/tags" Target="../tags/tag2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5.xml"/><Relationship Id="rId4" Type="http://schemas.openxmlformats.org/officeDocument/2006/relationships/tags" Target="../tags/tag2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0.xml"/><Relationship Id="rId4" Type="http://schemas.openxmlformats.org/officeDocument/2006/relationships/tags" Target="../tags/tag2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5.xml"/><Relationship Id="rId4" Type="http://schemas.openxmlformats.org/officeDocument/2006/relationships/tags" Target="../tags/tag23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41.xml"/><Relationship Id="rId4" Type="http://schemas.openxmlformats.org/officeDocument/2006/relationships/tags" Target="../tags/tag24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46.xml"/><Relationship Id="rId4" Type="http://schemas.openxmlformats.org/officeDocument/2006/relationships/tags" Target="../tags/tag24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2.xml"/><Relationship Id="rId4" Type="http://schemas.openxmlformats.org/officeDocument/2006/relationships/tags" Target="../tags/tag25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7.xml"/><Relationship Id="rId4" Type="http://schemas.openxmlformats.org/officeDocument/2006/relationships/tags" Target="../tags/tag25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62.xml"/><Relationship Id="rId4" Type="http://schemas.openxmlformats.org/officeDocument/2006/relationships/tags" Target="../tags/tag2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4" Type="http://schemas.openxmlformats.org/officeDocument/2006/relationships/image" Target="../media/image2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69.xml"/><Relationship Id="rId4" Type="http://schemas.openxmlformats.org/officeDocument/2006/relationships/tags" Target="../tags/tag26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4" Type="http://schemas.openxmlformats.org/officeDocument/2006/relationships/image" Target="../media/image2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76.xml"/><Relationship Id="rId4" Type="http://schemas.openxmlformats.org/officeDocument/2006/relationships/tags" Target="../tags/tag27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4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85.xml"/><Relationship Id="rId4" Type="http://schemas.openxmlformats.org/officeDocument/2006/relationships/tags" Target="../tags/tag28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90.xml"/><Relationship Id="rId4" Type="http://schemas.openxmlformats.org/officeDocument/2006/relationships/tags" Target="../tags/tag28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95.xml"/><Relationship Id="rId4" Type="http://schemas.openxmlformats.org/officeDocument/2006/relationships/tags" Target="../tags/tag29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00.xml"/><Relationship Id="rId4" Type="http://schemas.openxmlformats.org/officeDocument/2006/relationships/tags" Target="../tags/tag29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05.xml"/><Relationship Id="rId4" Type="http://schemas.openxmlformats.org/officeDocument/2006/relationships/tags" Target="../tags/tag30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10.xml"/><Relationship Id="rId4" Type="http://schemas.openxmlformats.org/officeDocument/2006/relationships/tags" Target="../tags/tag30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15.xml"/><Relationship Id="rId4" Type="http://schemas.openxmlformats.org/officeDocument/2006/relationships/tags" Target="../tags/tag3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20.xml"/><Relationship Id="rId4" Type="http://schemas.openxmlformats.org/officeDocument/2006/relationships/tags" Target="../tags/tag31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25.xml"/><Relationship Id="rId4" Type="http://schemas.openxmlformats.org/officeDocument/2006/relationships/tags" Target="../tags/tag32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30.xml"/><Relationship Id="rId4" Type="http://schemas.openxmlformats.org/officeDocument/2006/relationships/tags" Target="../tags/tag32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4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38.xml"/><Relationship Id="rId4" Type="http://schemas.openxmlformats.org/officeDocument/2006/relationships/tags" Target="../tags/tag33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4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4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5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5.xml"/><Relationship Id="rId1" Type="http://schemas.openxmlformats.org/officeDocument/2006/relationships/tags" Target="../tags/tag35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5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1.xml"/><Relationship Id="rId1" Type="http://schemas.openxmlformats.org/officeDocument/2006/relationships/tags" Target="../tags/tag36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4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6.xml"/><Relationship Id="rId1" Type="http://schemas.openxmlformats.org/officeDocument/2006/relationships/tags" Target="../tags/tag365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69.xml"/><Relationship Id="rId7" Type="http://schemas.openxmlformats.org/officeDocument/2006/relationships/image" Target="../media/image31.png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7" t="26296" r="-1790" b="11545"/>
          <a:stretch/>
        </p:blipFill>
        <p:spPr>
          <a:xfrm>
            <a:off x="0" y="-71025"/>
            <a:ext cx="9396536" cy="5285550"/>
          </a:xfrm>
          <a:prstGeom prst="rect">
            <a:avLst/>
          </a:prstGeom>
        </p:spPr>
      </p:pic>
      <p:pic>
        <p:nvPicPr>
          <p:cNvPr id="1026" name="Picture 2" descr="P:\Communications\16- PHOTOS-VIDÉOS\02 BÂTIMENTS MUNICIPAUX\Hôtel de ville\IMG_601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236562"/>
            <a:ext cx="9217024" cy="61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>
            <p:custDataLst>
              <p:tags r:id="rId3"/>
            </p:custDataLst>
          </p:nvPr>
        </p:nvSpPr>
        <p:spPr>
          <a:xfrm>
            <a:off x="4211960" y="-1160884"/>
            <a:ext cx="7920880" cy="7560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98268" y="699542"/>
            <a:ext cx="10657184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b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SÉANCE</a:t>
            </a:r>
            <a:b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 CONSEIL</a:t>
            </a:r>
            <a:b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969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Période d'interventions du public relativement aux sujets de l'ordre du jour	</a:t>
            </a:r>
          </a:p>
        </p:txBody>
      </p:sp>
    </p:spTree>
    <p:extLst>
      <p:ext uri="{BB962C8B-B14F-4D97-AF65-F5344CB8AC3E}">
        <p14:creationId xmlns:p14="http://schemas.microsoft.com/office/powerpoint/2010/main" val="155753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Approbation et adoption du procès-verbal des séances tenues en juillet 2018</a:t>
            </a:r>
          </a:p>
        </p:txBody>
      </p:sp>
    </p:spTree>
    <p:extLst>
      <p:ext uri="{BB962C8B-B14F-4D97-AF65-F5344CB8AC3E}">
        <p14:creationId xmlns:p14="http://schemas.microsoft.com/office/powerpoint/2010/main" val="170297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8050B2-C47E-4E21-90DB-B4EF85FD2E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52516-035D-4F99-A84C-C386C721030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76D5C2-F579-4747-97A3-0D54FE2B5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868" y="0"/>
            <a:ext cx="6278263" cy="51435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4821B53-82AB-4D92-B06D-DB67CD08CD7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327299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des procès-verbaux du Comité consultatif de l’Agenda 21 local des mois de mai et juin 2018</a:t>
            </a:r>
          </a:p>
        </p:txBody>
      </p:sp>
    </p:spTree>
    <p:extLst>
      <p:ext uri="{BB962C8B-B14F-4D97-AF65-F5344CB8AC3E}">
        <p14:creationId xmlns:p14="http://schemas.microsoft.com/office/powerpoint/2010/main" val="92311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68E5C-DE65-4539-8272-52347A49E4E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307D59-829E-4C4A-B4C5-635A0849B98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BB596E-D2D5-4ED7-A217-516113AB5E1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5558CF-CE3B-48F7-9812-B816AABE2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961"/>
            <a:ext cx="3073555" cy="5143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C7CB693-5358-4350-9D99-65FEB63FFE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9435" y="0"/>
            <a:ext cx="6314565" cy="51435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589FA97-A1DB-457D-89C5-E67EA0010D1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216683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Extraits</a:t>
            </a:r>
          </a:p>
        </p:txBody>
      </p:sp>
    </p:spTree>
    <p:extLst>
      <p:ext uri="{BB962C8B-B14F-4D97-AF65-F5344CB8AC3E}">
        <p14:creationId xmlns:p14="http://schemas.microsoft.com/office/powerpoint/2010/main" val="2420396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Approbation de la liste des comptes à payer et autorisation de paiement</a:t>
            </a:r>
          </a:p>
        </p:txBody>
      </p:sp>
    </p:spTree>
    <p:extLst>
      <p:ext uri="{BB962C8B-B14F-4D97-AF65-F5344CB8AC3E}">
        <p14:creationId xmlns:p14="http://schemas.microsoft.com/office/powerpoint/2010/main" val="410110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6B802-C1EF-4190-A959-95113AC9B30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9E3A00-BD94-4C1B-A0C9-3FEDA1A4908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9FE822-51AA-436A-B0E8-ED8C7EFAC2A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EFE032-A680-40A4-A743-32DC477BE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52" y="0"/>
            <a:ext cx="8538095" cy="5143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AC8448D-CBE3-45A9-8BB9-F50EDC86332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216683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390552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du rapport des dépenses et des paiements autorisés pour la période du 1</a:t>
            </a:r>
            <a:r>
              <a:rPr lang="fr-CA" baseline="30000" dirty="0"/>
              <a:t>er</a:t>
            </a:r>
            <a:r>
              <a:rPr lang="fr-CA" dirty="0"/>
              <a:t> au 31 juillet 2018</a:t>
            </a:r>
          </a:p>
        </p:txBody>
      </p:sp>
    </p:spTree>
    <p:extLst>
      <p:ext uri="{BB962C8B-B14F-4D97-AF65-F5344CB8AC3E}">
        <p14:creationId xmlns:p14="http://schemas.microsoft.com/office/powerpoint/2010/main" val="104342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7B4D-1D9D-47A7-B97A-FFF89E55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F37D49-3101-4495-8B82-8B45DF988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527D16-4BEC-4CDC-97EF-4380BA83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72" y="0"/>
            <a:ext cx="8663656" cy="5143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2906A6-0917-4293-B3B9-43A9533DFD1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216683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140896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2.8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et approbation du rapport des prévisions budgétaires 2018 de l'Office municipal d'habitation de Saint-Colomban</a:t>
            </a:r>
          </a:p>
        </p:txBody>
      </p:sp>
    </p:spTree>
    <p:extLst>
      <p:ext uri="{BB962C8B-B14F-4D97-AF65-F5344CB8AC3E}">
        <p14:creationId xmlns:p14="http://schemas.microsoft.com/office/powerpoint/2010/main" val="233753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8">
            <a:extLst>
              <a:ext uri="{FF2B5EF4-FFF2-40B4-BE49-F238E27FC236}">
                <a16:creationId xmlns:a16="http://schemas.microsoft.com/office/drawing/2014/main" id="{7246D240-E511-4652-8A58-0B46CBA741C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691680" y="1782067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Remise de la médaille</a:t>
            </a:r>
            <a:br>
              <a:rPr lang="fr-CA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BE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Souverain pour les bénévoles </a:t>
            </a:r>
            <a:endParaRPr lang="fr-CA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947E0-EC26-4CE1-A00C-34080119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223A02-C2F7-4328-B3BF-5DA4C7BFF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A735B8-41A1-4C5D-B4B3-54ABB2AFE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281" y="0"/>
            <a:ext cx="6743437" cy="5143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E0AE92C-775F-4215-93D3-2AF47AF73EF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216683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3436594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2.9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8352928" cy="277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81008" y="2211710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Libération du fonds de garantie en assurances biens du regroupement Laurentides - Outaouais pour la période du 1</a:t>
            </a:r>
            <a:r>
              <a:rPr lang="fr-CA" baseline="30000" dirty="0"/>
              <a:t>er </a:t>
            </a:r>
            <a:r>
              <a:rPr lang="fr-CA" dirty="0"/>
              <a:t>novembre 2016 au 1</a:t>
            </a:r>
            <a:r>
              <a:rPr lang="fr-CA" baseline="30000" dirty="0"/>
              <a:t>er</a:t>
            </a:r>
            <a:r>
              <a:rPr lang="fr-CA" dirty="0"/>
              <a:t> novembre 2017</a:t>
            </a:r>
          </a:p>
        </p:txBody>
      </p:sp>
    </p:spTree>
    <p:extLst>
      <p:ext uri="{BB962C8B-B14F-4D97-AF65-F5344CB8AC3E}">
        <p14:creationId xmlns:p14="http://schemas.microsoft.com/office/powerpoint/2010/main" val="408938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2.10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1" y="1983536"/>
            <a:ext cx="7950152" cy="3159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Octroi d'une aide financière à madame Maëva Gariepy</a:t>
            </a:r>
          </a:p>
        </p:txBody>
      </p:sp>
    </p:spTree>
    <p:extLst>
      <p:ext uri="{BB962C8B-B14F-4D97-AF65-F5344CB8AC3E}">
        <p14:creationId xmlns:p14="http://schemas.microsoft.com/office/powerpoint/2010/main" val="235183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Avis de motion – règlement numéro 1018 - délégation de pouvoirs, suivis budgétaires, règles d'approvisionnement et gestion de la dette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4019380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Présentation du projet de règlement numéro 1018 - délégation de pouvoirs, suivis budgétaires, règles d'approvisionnement et gestion de la dette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1890670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DB1B8-71DD-423D-8C2C-30FA5521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134770-6FBA-436A-B1A4-702EF18B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F53222-E013-4C1F-A837-8AFF43C44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28" y="0"/>
            <a:ext cx="6253743" cy="51435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1BC6D25-1131-4A40-9E5F-90A30A2AF45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216683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3770337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Avis de motion – règlement numéro 1019 relatif à la vente de terrains</a:t>
            </a:r>
          </a:p>
        </p:txBody>
      </p:sp>
    </p:spTree>
    <p:extLst>
      <p:ext uri="{BB962C8B-B14F-4D97-AF65-F5344CB8AC3E}">
        <p14:creationId xmlns:p14="http://schemas.microsoft.com/office/powerpoint/2010/main" val="759531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Présentation du projet de règlement numéro 1019 relatif à la vente de terrains</a:t>
            </a:r>
          </a:p>
        </p:txBody>
      </p:sp>
    </p:spTree>
    <p:extLst>
      <p:ext uri="{BB962C8B-B14F-4D97-AF65-F5344CB8AC3E}">
        <p14:creationId xmlns:p14="http://schemas.microsoft.com/office/powerpoint/2010/main" val="3934214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15218-F27E-4190-A084-71FAA77B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601255-157E-4DF5-9D05-C2F6A491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B846D9-75B4-4E43-A8A2-A341DF4712A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CF15DD-5DA4-4E43-A266-07A6EADC8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684" y="0"/>
            <a:ext cx="6358631" cy="5143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39FBBB7-B49D-4D32-8B1E-C2626DBD77A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16683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959565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règlement numéro 1001-2018-01 modifiant le règlement 1001-2018 décrétant l'imposition des taux de taxation, de compensation et de la tarification de différents services municipaux pour l'année 2018</a:t>
            </a:r>
          </a:p>
        </p:txBody>
      </p:sp>
    </p:spTree>
    <p:extLst>
      <p:ext uri="{BB962C8B-B14F-4D97-AF65-F5344CB8AC3E}">
        <p14:creationId xmlns:p14="http://schemas.microsoft.com/office/powerpoint/2010/main" val="59969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0363E-A70C-4A7E-BE32-D7F828BC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 descr="Une image contenant extérieur, personne, moto, homme&#10;&#10;Description générée avec un niveau de confiance très élevé">
            <a:extLst>
              <a:ext uri="{FF2B5EF4-FFF2-40B4-BE49-F238E27FC236}">
                <a16:creationId xmlns:a16="http://schemas.microsoft.com/office/drawing/2014/main" id="{1F9A8452-DF57-4483-86AD-9D95036E4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23" y="339502"/>
            <a:ext cx="3946153" cy="394615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F39539-8752-40C8-83EB-A62C2EE9F2AB}"/>
              </a:ext>
            </a:extLst>
          </p:cNvPr>
          <p:cNvSpPr/>
          <p:nvPr/>
        </p:nvSpPr>
        <p:spPr>
          <a:xfrm>
            <a:off x="-9289" y="441917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>
                <a:ea typeface="Calibri" panose="020F0502020204030204" pitchFamily="34" charset="0"/>
                <a:cs typeface="Calibri" panose="020F0502020204030204" pitchFamily="34" charset="0"/>
              </a:rPr>
              <a:t>M. Alain Goyette, p</a:t>
            </a:r>
            <a:r>
              <a:rPr lang="fr-CA" sz="2400" b="1" dirty="0"/>
              <a:t>résident fondateur - Sauvetage A.G. Inc.</a:t>
            </a:r>
          </a:p>
          <a:p>
            <a:pPr algn="ctr"/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3063290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E22813-140F-4AFA-950B-8AD34EBE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ED2F07-DA02-4EB2-9E59-693F6F2A5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8A88B7-A459-418D-B9D4-A7EC8D13C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69" y="0"/>
            <a:ext cx="62822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1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règlement numéro </a:t>
            </a:r>
          </a:p>
          <a:p>
            <a:pPr algn="l"/>
            <a:r>
              <a:rPr lang="fr-CA" dirty="0"/>
              <a:t>1002-2018-02 modifiant le règlement </a:t>
            </a:r>
          </a:p>
          <a:p>
            <a:pPr algn="l"/>
            <a:r>
              <a:rPr lang="fr-CA" dirty="0"/>
              <a:t>1002-2018 relatif à la tarification de l'ensemble des services municipaux, </a:t>
            </a:r>
          </a:p>
          <a:p>
            <a:pPr algn="l"/>
            <a:r>
              <a:rPr lang="fr-CA" dirty="0"/>
              <a:t>tel qu'amendé</a:t>
            </a:r>
          </a:p>
        </p:txBody>
      </p:sp>
    </p:spTree>
    <p:extLst>
      <p:ext uri="{BB962C8B-B14F-4D97-AF65-F5344CB8AC3E}">
        <p14:creationId xmlns:p14="http://schemas.microsoft.com/office/powerpoint/2010/main" val="19328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32109F-66DA-49A6-8E0D-1A3EC097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98B2CB-E988-4B73-868E-6DDEF3AF6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10FE10-BC21-4C40-9A9B-032AEACFC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508" y="0"/>
            <a:ext cx="31269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80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2.17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Mandat à l’Union des municipalités du Québec (UMQ) afin d’agir à titre de procureur patronal dans le cadre des griefs portant les numéros 2018-05-02 et </a:t>
            </a:r>
          </a:p>
          <a:p>
            <a:pPr algn="l"/>
            <a:r>
              <a:rPr lang="fr-CA" dirty="0"/>
              <a:t>2018-05-04</a:t>
            </a:r>
          </a:p>
        </p:txBody>
      </p:sp>
    </p:spTree>
    <p:extLst>
      <p:ext uri="{BB962C8B-B14F-4D97-AF65-F5344CB8AC3E}">
        <p14:creationId xmlns:p14="http://schemas.microsoft.com/office/powerpoint/2010/main" val="1692052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2.18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Acquisition des lots 1 670 122 et 1 670 127 (rue des Pignons)</a:t>
            </a:r>
          </a:p>
        </p:txBody>
      </p:sp>
    </p:spTree>
    <p:extLst>
      <p:ext uri="{BB962C8B-B14F-4D97-AF65-F5344CB8AC3E}">
        <p14:creationId xmlns:p14="http://schemas.microsoft.com/office/powerpoint/2010/main" val="1509950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680887-AE66-4E29-812B-A9CF8ED4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F8703-3E6F-4818-BECB-4CB4F98E7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F40ED1-B9D4-49D6-86B7-B86F67EC8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1521" y="-12637"/>
            <a:ext cx="5517929" cy="52606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FD369F3-7C7E-4324-8FD6-D91DF9D39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-71213"/>
            <a:ext cx="5862906" cy="526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2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47897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457516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2.19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1" y="1983537"/>
            <a:ext cx="47818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signature d'une entente avec la Ville de Saint-Jérôme relativement au « Quartier 50+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6D1E0F-1317-459A-8D76-4842A5564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5" y="915566"/>
            <a:ext cx="3602356" cy="26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33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2.20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Octroi de contrat - Services professionnels relativement à l'étude portant sur le développement commercial de la ville de Saint-Colomban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E41D43-0C33-418C-B28C-F71C790993D5}"/>
              </a:ext>
            </a:extLst>
          </p:cNvPr>
          <p:cNvSpPr/>
          <p:nvPr/>
        </p:nvSpPr>
        <p:spPr>
          <a:xfrm>
            <a:off x="2195736" y="4301346"/>
            <a:ext cx="2132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>
                <a:latin typeface="Arial" panose="020B0604020202020204" pitchFamily="34" charset="0"/>
                <a:ea typeface="Calibri" panose="020F0502020204030204" pitchFamily="34" charset="0"/>
              </a:rPr>
              <a:t>&gt; 15 950 $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56764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signature d'une lettre d’entente 2018-09 avec le syndicat relativement à la création d'un poste de secrétaire administrative pour divers services municipaux</a:t>
            </a:r>
          </a:p>
        </p:txBody>
      </p:sp>
    </p:spTree>
    <p:extLst>
      <p:ext uri="{BB962C8B-B14F-4D97-AF65-F5344CB8AC3E}">
        <p14:creationId xmlns:p14="http://schemas.microsoft.com/office/powerpoint/2010/main" val="4052273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signature d'une lettre d’entente 2018-10 avec le syndicat relativement à la modification de la description de tâches du poste de coordonnateur aux activités jeunesse</a:t>
            </a:r>
          </a:p>
        </p:txBody>
      </p:sp>
    </p:spTree>
    <p:extLst>
      <p:ext uri="{BB962C8B-B14F-4D97-AF65-F5344CB8AC3E}">
        <p14:creationId xmlns:p14="http://schemas.microsoft.com/office/powerpoint/2010/main" val="105995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CA7A2-5FDD-47D1-B3E9-C24989B0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60850F-3634-4CF1-B6FE-EC42B52BC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RÃ©sultats de recherche d'images pour Â«Â mÃ©daille du souverain pour les bÃ©nÃ©volesÂ Â»">
            <a:extLst>
              <a:ext uri="{FF2B5EF4-FFF2-40B4-BE49-F238E27FC236}">
                <a16:creationId xmlns:a16="http://schemas.microsoft.com/office/drawing/2014/main" id="{C9144FC6-34D6-49A0-BFD1-AD6C0C254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8" y="-956642"/>
            <a:ext cx="9471957" cy="631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17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Nomination d'une secrétaire administrative pour divers services municipaux</a:t>
            </a:r>
          </a:p>
        </p:txBody>
      </p:sp>
    </p:spTree>
    <p:extLst>
      <p:ext uri="{BB962C8B-B14F-4D97-AF65-F5344CB8AC3E}">
        <p14:creationId xmlns:p14="http://schemas.microsoft.com/office/powerpoint/2010/main" val="2721169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Ajout d'heures au poste de coordonnatrice et animatrice du jardin collectif communautaire</a:t>
            </a:r>
          </a:p>
        </p:txBody>
      </p:sp>
    </p:spTree>
    <p:extLst>
      <p:ext uri="{BB962C8B-B14F-4D97-AF65-F5344CB8AC3E}">
        <p14:creationId xmlns:p14="http://schemas.microsoft.com/office/powerpoint/2010/main" val="42084578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Nomination de maître Stéphanie Parent à titre de répondante en matière d'accommodement</a:t>
            </a:r>
          </a:p>
        </p:txBody>
      </p:sp>
    </p:spTree>
    <p:extLst>
      <p:ext uri="{BB962C8B-B14F-4D97-AF65-F5344CB8AC3E}">
        <p14:creationId xmlns:p14="http://schemas.microsoft.com/office/powerpoint/2010/main" val="470992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déclaration d'intérêt et demande d'offre de prix dans le cadre du Programme national de verdissement d'Arbres Canada</a:t>
            </a:r>
          </a:p>
        </p:txBody>
      </p:sp>
    </p:spTree>
    <p:extLst>
      <p:ext uri="{BB962C8B-B14F-4D97-AF65-F5344CB8AC3E}">
        <p14:creationId xmlns:p14="http://schemas.microsoft.com/office/powerpoint/2010/main" val="4265664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2.27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Appui à la déclaration finale du forum sur la mobilité et le transport collectif</a:t>
            </a:r>
          </a:p>
        </p:txBody>
      </p:sp>
    </p:spTree>
    <p:extLst>
      <p:ext uri="{BB962C8B-B14F-4D97-AF65-F5344CB8AC3E}">
        <p14:creationId xmlns:p14="http://schemas.microsoft.com/office/powerpoint/2010/main" val="2452400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80942" y="1635646"/>
            <a:ext cx="4055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63194" y="411510"/>
            <a:ext cx="3873381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2.28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23679" y="1983537"/>
            <a:ext cx="4048322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les démarches requises afin que la maison Gaffney-Kennedy soit citée à titre de bien patrimonial</a:t>
            </a:r>
          </a:p>
        </p:txBody>
      </p:sp>
      <p:pic>
        <p:nvPicPr>
          <p:cNvPr id="4" name="Image 3" descr="Une image contenant arbre, extérieur, ciel, bâtiment&#10;&#10;Description générée avec un niveau de confiance très élevé">
            <a:extLst>
              <a:ext uri="{FF2B5EF4-FFF2-40B4-BE49-F238E27FC236}">
                <a16:creationId xmlns:a16="http://schemas.microsoft.com/office/drawing/2014/main" id="{41B32335-7B9F-4B8E-9BB8-65F6E6162D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73" y="915568"/>
            <a:ext cx="4643971" cy="30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663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2.29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59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Nomination d'un membre afin de siéger au Comité de l'Agenda 21 local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164214-B61A-4D34-A2C8-B096FA6B7460}"/>
              </a:ext>
            </a:extLst>
          </p:cNvPr>
          <p:cNvSpPr/>
          <p:nvPr/>
        </p:nvSpPr>
        <p:spPr>
          <a:xfrm>
            <a:off x="2741091" y="3583113"/>
            <a:ext cx="278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>
                <a:latin typeface="Arial" panose="020B0604020202020204" pitchFamily="34" charset="0"/>
                <a:ea typeface="Calibri" panose="020F0502020204030204" pitchFamily="34" charset="0"/>
              </a:rPr>
              <a:t>&gt; Ayla Scriven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7687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771550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d’aménagement</a:t>
            </a: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urbanisme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2972842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du rapport mensuel des permis du mois de juin 2018 du Service d'aménagement, environnement et urbanisme</a:t>
            </a:r>
          </a:p>
        </p:txBody>
      </p:sp>
    </p:spTree>
    <p:extLst>
      <p:ext uri="{BB962C8B-B14F-4D97-AF65-F5344CB8AC3E}">
        <p14:creationId xmlns:p14="http://schemas.microsoft.com/office/powerpoint/2010/main" val="3868779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evistravaux.org/wp-content/uploads/2015/10/toiture-ardois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30704" r="31084" b="1656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55552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CA" dirty="0"/>
              <a:t>Nombre de permis</a:t>
            </a:r>
            <a:br>
              <a:rPr lang="fr-CA" dirty="0">
                <a:solidFill>
                  <a:srgbClr val="FF0000"/>
                </a:solidFill>
              </a:rPr>
            </a:br>
            <a:r>
              <a:rPr lang="fr-CA" dirty="0"/>
              <a:t>Juillet 2018</a:t>
            </a:r>
            <a:br>
              <a:rPr lang="fr-CA" dirty="0">
                <a:solidFill>
                  <a:srgbClr val="FF0000"/>
                </a:solidFill>
              </a:rPr>
            </a:br>
            <a:endParaRPr lang="fr-CA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4808779"/>
              </p:ext>
            </p:extLst>
          </p:nvPr>
        </p:nvGraphicFramePr>
        <p:xfrm>
          <a:off x="107401" y="2067694"/>
          <a:ext cx="7416826" cy="244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CONSTRUCTIONS</a:t>
                      </a:r>
                    </a:p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NEUVES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TRANSFORMATIONS AGRANDISSEMENTS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RÉPARATIONS RÉNOVATIONS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BÂTIMENTS</a:t>
                      </a:r>
                    </a:p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ACCESSOIRES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MOIS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</a:p>
                    <a:p>
                      <a:pPr algn="ctr" fontAlgn="b"/>
                      <a:r>
                        <a:rPr lang="fr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ANNÉE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53   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60624887"/>
              </p:ext>
            </p:extLst>
          </p:nvPr>
        </p:nvGraphicFramePr>
        <p:xfrm>
          <a:off x="7616474" y="2067694"/>
          <a:ext cx="1420022" cy="244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9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</a:t>
                      </a:r>
                      <a:r>
                        <a:rPr lang="fr-CA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DU MOIS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1209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762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86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136304" y="1725200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Ouverture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séance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ZoneTexte 10"/>
          <p:cNvSpPr txBox="1"/>
          <p:nvPr>
            <p:custDataLst>
              <p:tags r:id="rId3"/>
            </p:custDataLst>
          </p:nvPr>
        </p:nvSpPr>
        <p:spPr>
          <a:xfrm>
            <a:off x="482540" y="1491630"/>
            <a:ext cx="2145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23827349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evistravaux.org/wp-content/uploads/2015/10/toiture-ardois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31010" r="31084" b="16260"/>
          <a:stretch/>
        </p:blipFill>
        <p:spPr bwMode="auto">
          <a:xfrm>
            <a:off x="-2397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699542"/>
            <a:ext cx="8640960" cy="857250"/>
          </a:xfrm>
        </p:spPr>
        <p:txBody>
          <a:bodyPr>
            <a:normAutofit fontScale="90000"/>
          </a:bodyPr>
          <a:lstStyle/>
          <a:p>
            <a:r>
              <a:rPr lang="fr-CA" dirty="0"/>
              <a:t>Valeur des permis</a:t>
            </a:r>
            <a:br>
              <a:rPr lang="fr-CA" dirty="0"/>
            </a:br>
            <a:r>
              <a:rPr lang="fr-CA" dirty="0"/>
              <a:t> Juillet 2018</a:t>
            </a:r>
            <a:br>
              <a:rPr lang="fr-CA" dirty="0"/>
            </a:br>
            <a:endParaRPr lang="fr-CA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86843741"/>
              </p:ext>
            </p:extLst>
          </p:nvPr>
        </p:nvGraphicFramePr>
        <p:xfrm>
          <a:off x="0" y="1923678"/>
          <a:ext cx="7560841" cy="2068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7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3135">
                <a:tc>
                  <a:txBody>
                    <a:bodyPr/>
                    <a:lstStyle/>
                    <a:p>
                      <a:pPr algn="ctr" fontAlgn="b"/>
                      <a:endParaRPr lang="fr-C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CONSTRUCTIONS NEUVES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TRANSFORMATIONS AGRANDISSEMENTS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RÉPARATIONS RÉNOVATIONS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BÂTIMENTS</a:t>
                      </a:r>
                      <a:endParaRPr lang="fr-CA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fr-CA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ACCESSOIRES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endParaRPr lang="fr-CA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MOIS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 dirty="0">
                          <a:effectLst/>
                          <a:latin typeface="Arial" panose="020B0604020202020204" pitchFamily="34" charset="0"/>
                        </a:rPr>
                        <a:t>2,3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>
                          <a:effectLst/>
                          <a:latin typeface="Arial" panose="020B0604020202020204" pitchFamily="34" charset="0"/>
                        </a:rPr>
                        <a:t>3,2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>
                          <a:effectLst/>
                          <a:latin typeface="Arial" panose="020B0604020202020204" pitchFamily="34" charset="0"/>
                        </a:rPr>
                        <a:t>87 000 $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>
                          <a:effectLst/>
                          <a:latin typeface="Arial" panose="020B0604020202020204" pitchFamily="34" charset="0"/>
                        </a:rPr>
                        <a:t>55 000 $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>
                          <a:effectLst/>
                          <a:latin typeface="Arial" panose="020B0604020202020204" pitchFamily="34" charset="0"/>
                        </a:rPr>
                        <a:t>41 000 $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>
                          <a:effectLst/>
                          <a:latin typeface="Arial" panose="020B0604020202020204" pitchFamily="34" charset="0"/>
                        </a:rPr>
                        <a:t>61 000 $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>
                          <a:effectLst/>
                          <a:latin typeface="Arial" panose="020B0604020202020204" pitchFamily="34" charset="0"/>
                        </a:rPr>
                        <a:t>2,3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>
                          <a:effectLst/>
                          <a:latin typeface="Arial" panose="020B0604020202020204" pitchFamily="34" charset="0"/>
                        </a:rPr>
                        <a:t>3,2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fr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ANNÉE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 dirty="0">
                          <a:effectLst/>
                          <a:latin typeface="Arial" panose="020B0604020202020204" pitchFamily="34" charset="0"/>
                        </a:rPr>
                        <a:t>42,2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 dirty="0">
                          <a:effectLst/>
                          <a:latin typeface="Arial" panose="020B0604020202020204" pitchFamily="34" charset="0"/>
                        </a:rPr>
                        <a:t>15,1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 dirty="0">
                          <a:effectLst/>
                          <a:latin typeface="Arial" panose="020B0604020202020204" pitchFamily="34" charset="0"/>
                        </a:rPr>
                        <a:t>710 000 $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 dirty="0">
                          <a:effectLst/>
                          <a:latin typeface="Arial" panose="020B0604020202020204" pitchFamily="34" charset="0"/>
                        </a:rPr>
                        <a:t>541 000 $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 dirty="0">
                          <a:effectLst/>
                          <a:latin typeface="Arial" panose="020B0604020202020204" pitchFamily="34" charset="0"/>
                        </a:rPr>
                        <a:t>1,4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 dirty="0">
                          <a:effectLst/>
                          <a:latin typeface="Arial" panose="020B0604020202020204" pitchFamily="34" charset="0"/>
                        </a:rPr>
                        <a:t>2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 dirty="0">
                          <a:effectLst/>
                          <a:latin typeface="Arial" panose="020B0604020202020204" pitchFamily="34" charset="0"/>
                        </a:rPr>
                        <a:t>42,2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 dirty="0">
                          <a:effectLst/>
                          <a:latin typeface="Arial" panose="020B0604020202020204" pitchFamily="34" charset="0"/>
                        </a:rPr>
                        <a:t>15,1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36649189"/>
              </p:ext>
            </p:extLst>
          </p:nvPr>
        </p:nvGraphicFramePr>
        <p:xfrm>
          <a:off x="7596336" y="1923678"/>
          <a:ext cx="1547664" cy="2068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1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 DU MOIS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>
                          <a:effectLst/>
                          <a:latin typeface="Arial" panose="020B0604020202020204" pitchFamily="34" charset="0"/>
                        </a:rPr>
                        <a:t>2,9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>
                          <a:effectLst/>
                          <a:latin typeface="Arial" panose="020B0604020202020204" pitchFamily="34" charset="0"/>
                        </a:rPr>
                        <a:t>3,6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>
                          <a:effectLst/>
                          <a:latin typeface="Arial" panose="020B0604020202020204" pitchFamily="34" charset="0"/>
                        </a:rPr>
                        <a:t>47,6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00" b="0" i="0" u="none" strike="noStrike" dirty="0">
                          <a:effectLst/>
                          <a:latin typeface="Arial" panose="020B0604020202020204" pitchFamily="34" charset="0"/>
                        </a:rPr>
                        <a:t>20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623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du procès-verbal du Comité consultatif d'urbanisme du mois de juillet 2018</a:t>
            </a:r>
          </a:p>
        </p:txBody>
      </p:sp>
    </p:spTree>
    <p:extLst>
      <p:ext uri="{BB962C8B-B14F-4D97-AF65-F5344CB8AC3E}">
        <p14:creationId xmlns:p14="http://schemas.microsoft.com/office/powerpoint/2010/main" val="781687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80122EB-F97D-4D2E-B8B3-8FE78EC90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758" y="0"/>
            <a:ext cx="6280484" cy="5143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3630AE6-3762-4D0A-93D7-A5337F22993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F5098-3AC2-4CE0-BEF7-59E5368C43C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35A7F6-A515-4BEB-A934-B6609253BB3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03848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27136577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Dérogation mineure – 505, côte Saint-Patrick</a:t>
            </a:r>
          </a:p>
        </p:txBody>
      </p:sp>
    </p:spTree>
    <p:extLst>
      <p:ext uri="{BB962C8B-B14F-4D97-AF65-F5344CB8AC3E}">
        <p14:creationId xmlns:p14="http://schemas.microsoft.com/office/powerpoint/2010/main" val="1549980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E545D-05DD-4A6D-B896-7D6588687D5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C74C83-639E-4B8A-BAE6-C082ED19133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0EAA70-3119-406B-9C4E-5EC1FC973DF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03848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3DBF25-FA59-4EB2-9AE2-A7DFAFA3B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595" y="0"/>
            <a:ext cx="46368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0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signature – protocole d’entente PE-2018-RIV-05 du développement domiciliaire « Le Colombier », phase 5</a:t>
            </a:r>
          </a:p>
        </p:txBody>
      </p:sp>
    </p:spTree>
    <p:extLst>
      <p:ext uri="{BB962C8B-B14F-4D97-AF65-F5344CB8AC3E}">
        <p14:creationId xmlns:p14="http://schemas.microsoft.com/office/powerpoint/2010/main" val="4147882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Acceptation du plan projet de lotissement et de développement du projet domiciliaire sur le lot 1 671 018</a:t>
            </a:r>
          </a:p>
        </p:txBody>
      </p:sp>
    </p:spTree>
    <p:extLst>
      <p:ext uri="{BB962C8B-B14F-4D97-AF65-F5344CB8AC3E}">
        <p14:creationId xmlns:p14="http://schemas.microsoft.com/office/powerpoint/2010/main" val="36884285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AD22B-F746-4141-AC17-D0C13EA3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CA0081-E27A-4001-9CFF-ED1345A4A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2006BC-3F78-4D39-8D2A-BD2D1FD7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91596" y="-1154019"/>
            <a:ext cx="4560806" cy="66928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9D4774-A876-4EB0-BEFB-8BFD59EB4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4" y="3802157"/>
            <a:ext cx="6692892" cy="13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03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7906163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Première acceptation des travaux et libération partielle de la garantie financière du projet domiciliaire « du prolongement de la rue des Tourterelles, phase 2 » – protocole d’entente PE-2017-ROC-02</a:t>
            </a:r>
          </a:p>
        </p:txBody>
      </p:sp>
    </p:spTree>
    <p:extLst>
      <p:ext uri="{BB962C8B-B14F-4D97-AF65-F5344CB8AC3E}">
        <p14:creationId xmlns:p14="http://schemas.microsoft.com/office/powerpoint/2010/main" val="30357409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3.7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procéder à une demande de subvention dans le cadre de l'amélioration de la performance - édition 2018 de </a:t>
            </a:r>
            <a:r>
              <a:rPr lang="fr-CA" dirty="0" err="1"/>
              <a:t>Tricentris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6800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59832" y="1635646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Adoption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l’ordre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du jour 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ZoneTexte 10"/>
          <p:cNvSpPr txBox="1"/>
          <p:nvPr>
            <p:custDataLst>
              <p:tags r:id="rId3"/>
            </p:custDataLst>
          </p:nvPr>
        </p:nvSpPr>
        <p:spPr>
          <a:xfrm>
            <a:off x="482540" y="1491630"/>
            <a:ext cx="2217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val="41177667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3.8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Modification de la résolution 066-02-18 relative à l'acceptation de la demande d'acquisition d'une partie du lot 5 086 419</a:t>
            </a:r>
          </a:p>
        </p:txBody>
      </p:sp>
    </p:spTree>
    <p:extLst>
      <p:ext uri="{BB962C8B-B14F-4D97-AF65-F5344CB8AC3E}">
        <p14:creationId xmlns:p14="http://schemas.microsoft.com/office/powerpoint/2010/main" val="13358754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3.9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Avis de motion – règlement numéro 599-2018-03 modifiant le plan d’urbanisme numéro 599, tel qu’amendé, afin de se conformer au schéma d’aménagement et de développement révisé, tel qu’amendé</a:t>
            </a:r>
          </a:p>
        </p:txBody>
      </p:sp>
    </p:spTree>
    <p:extLst>
      <p:ext uri="{BB962C8B-B14F-4D97-AF65-F5344CB8AC3E}">
        <p14:creationId xmlns:p14="http://schemas.microsoft.com/office/powerpoint/2010/main" val="26865133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3.10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projet de règlement numéro 599-2018-03 modifiant le plan d’urbanisme numéro 599, tel qu’amendé, afin de se conformer au schéma d’aménagement et de développement révisé, tel qu’amendé</a:t>
            </a:r>
          </a:p>
        </p:txBody>
      </p:sp>
    </p:spTree>
    <p:extLst>
      <p:ext uri="{BB962C8B-B14F-4D97-AF65-F5344CB8AC3E}">
        <p14:creationId xmlns:p14="http://schemas.microsoft.com/office/powerpoint/2010/main" val="2468174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D34EA-55B6-42B0-9FC9-21DDC389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CFB5DE-DFAF-463E-B702-DB8F15C2F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46C49D-A3C4-4154-8FF6-1661B24D0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55" y="0"/>
            <a:ext cx="6213889" cy="5143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4EB2BE4-4E45-48D5-B664-249CD57022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03848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36221622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8"/>
            <a:ext cx="8123439" cy="299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Avis de motion – règlement numéro 3001-2018-03 modifiant le règlement de zonage numéro 3001, tel qu'amendé, afin de permettre dans la zone H1-126 les garderies de la classe d'usage C-1</a:t>
            </a:r>
          </a:p>
        </p:txBody>
      </p:sp>
    </p:spTree>
    <p:extLst>
      <p:ext uri="{BB962C8B-B14F-4D97-AF65-F5344CB8AC3E}">
        <p14:creationId xmlns:p14="http://schemas.microsoft.com/office/powerpoint/2010/main" val="42021946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premier projet de règlement numéro 3001-2018-03 modifiant le règlement de zonage numéro 3001, tel qu'amendé, afin de permettre dans la zone H1-126 les garderies de la classe d'usage C-1</a:t>
            </a:r>
          </a:p>
        </p:txBody>
      </p:sp>
    </p:spTree>
    <p:extLst>
      <p:ext uri="{BB962C8B-B14F-4D97-AF65-F5344CB8AC3E}">
        <p14:creationId xmlns:p14="http://schemas.microsoft.com/office/powerpoint/2010/main" val="21814165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C6000-6CB0-4DF7-AF1C-329B3783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F56762-A5A2-4B7B-B0A8-88E0E3B21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D99296-113F-4874-8473-459FE4FDC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857" y="0"/>
            <a:ext cx="6290285" cy="5143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545AD9E-F280-478E-BEA9-857417F3712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03848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9859839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Avis de motion – règlement numéro 3001-2018-04 modifiant le règlement de zonage numéro 3001, tel qu'amendé, afin de créer la zone A2-163 à même les zones C6-064 et H1-139</a:t>
            </a:r>
          </a:p>
        </p:txBody>
      </p:sp>
    </p:spTree>
    <p:extLst>
      <p:ext uri="{BB962C8B-B14F-4D97-AF65-F5344CB8AC3E}">
        <p14:creationId xmlns:p14="http://schemas.microsoft.com/office/powerpoint/2010/main" val="19903750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premier projet de règlement numéro 3001-2018-04 modifiant le règlement de zonage numéro 3001, tel qu'amendé, afin de créer la zone A2-163 à même les zones C6-064 et H1-139</a:t>
            </a:r>
          </a:p>
        </p:txBody>
      </p:sp>
    </p:spTree>
    <p:extLst>
      <p:ext uri="{BB962C8B-B14F-4D97-AF65-F5344CB8AC3E}">
        <p14:creationId xmlns:p14="http://schemas.microsoft.com/office/powerpoint/2010/main" val="7756598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règlement numéro 600-2018-10 modifiant le règlement de lotissement numéro 600, tel qu'amendé, afin de se conformer au plan d'urbanisme numéro 599, tel qu'amendé</a:t>
            </a:r>
          </a:p>
        </p:txBody>
      </p:sp>
    </p:spTree>
    <p:extLst>
      <p:ext uri="{BB962C8B-B14F-4D97-AF65-F5344CB8AC3E}">
        <p14:creationId xmlns:p14="http://schemas.microsoft.com/office/powerpoint/2010/main" val="232549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79712" y="1725200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8933449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34296-E140-41B8-BA4E-24C16CE9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71EA77-B622-434D-9B24-0EAD12F2D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D9FD86-4BC2-4259-847F-3F2B950CD37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03848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E6E6E9-1FFA-47AB-B080-B0C291423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276" y="0"/>
            <a:ext cx="6225448" cy="5143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FD56F2F-D10C-47E7-867E-8E36A30872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56248" y="24445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16408385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règlement numéro 3001-2018-02 modifiant le règlement 3001 relatif au zonage, tel qu'amendé, afin de se conformer au plan d'urbanisme numéro 599, tel qu'amendé</a:t>
            </a:r>
          </a:p>
        </p:txBody>
      </p:sp>
    </p:spTree>
    <p:extLst>
      <p:ext uri="{BB962C8B-B14F-4D97-AF65-F5344CB8AC3E}">
        <p14:creationId xmlns:p14="http://schemas.microsoft.com/office/powerpoint/2010/main" val="1048480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D0F49-4D37-418D-95E0-9BDEC547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0B5FAF-7608-4CA7-9669-6478D9E7F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F0358F-0A73-4E99-92D7-B4894628CA9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A11BF1-B856-4F7F-B3DC-349B52D83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942" y="0"/>
            <a:ext cx="6250115" cy="5143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801C883-7759-403E-A3D5-1A0C595FC9D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56248" y="24445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2617368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3.17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règlement numéro 3003-2018-01 modifiant le règlement relatif aux permis et certificats numéro 3003, afin de se conformer au plan d'urbanisme numéro 599, tel qu'amendé</a:t>
            </a:r>
          </a:p>
        </p:txBody>
      </p:sp>
    </p:spTree>
    <p:extLst>
      <p:ext uri="{BB962C8B-B14F-4D97-AF65-F5344CB8AC3E}">
        <p14:creationId xmlns:p14="http://schemas.microsoft.com/office/powerpoint/2010/main" val="10984955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E20C7-263E-480B-A6E8-917029BB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F24E53-BCBC-411D-B982-B6CCFDD50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6A0CFC-2F3A-4683-A146-E4E636286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213" y="0"/>
            <a:ext cx="6235574" cy="5143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A27D71-4DBB-43E8-BA93-24112386A2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56248" y="24445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22489740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1131590"/>
            <a:ext cx="5958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travaux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publics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088056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Avis de motion – règlement numéro 4001-2018-04 modifiant le règlement numéro 4001 relatif à la circulation et au stationnement, tel qu'amendé, afin de modifier diverses dispositions</a:t>
            </a:r>
          </a:p>
        </p:txBody>
      </p:sp>
    </p:spTree>
    <p:extLst>
      <p:ext uri="{BB962C8B-B14F-4D97-AF65-F5344CB8AC3E}">
        <p14:creationId xmlns:p14="http://schemas.microsoft.com/office/powerpoint/2010/main" val="31689252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Présentation du projet de règlement numéro 4001-2018-04 modifiant le règlement numéro 4001 relatif à la circulation et au stationnement, tel qu'amendé, afin de modifier diverses dispositions</a:t>
            </a:r>
          </a:p>
        </p:txBody>
      </p:sp>
    </p:spTree>
    <p:extLst>
      <p:ext uri="{BB962C8B-B14F-4D97-AF65-F5344CB8AC3E}">
        <p14:creationId xmlns:p14="http://schemas.microsoft.com/office/powerpoint/2010/main" val="34893271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Demande à la MRC de  modifier la tarification applicable aux usagers du service de transport adapté et collectif des Laurentides (TAC) pour les étudiants de Saint-Colomban</a:t>
            </a:r>
          </a:p>
        </p:txBody>
      </p:sp>
    </p:spTree>
    <p:extLst>
      <p:ext uri="{BB962C8B-B14F-4D97-AF65-F5344CB8AC3E}">
        <p14:creationId xmlns:p14="http://schemas.microsoft.com/office/powerpoint/2010/main" val="7513526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les démarches requises à l'établissement de servitudes de drainage sur une partie du lot 4 240 297</a:t>
            </a:r>
          </a:p>
        </p:txBody>
      </p:sp>
    </p:spTree>
    <p:extLst>
      <p:ext uri="{BB962C8B-B14F-4D97-AF65-F5344CB8AC3E}">
        <p14:creationId xmlns:p14="http://schemas.microsoft.com/office/powerpoint/2010/main" val="96439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cs typeface="Arial" panose="020B0604020202020204" pitchFamily="34" charset="0"/>
              </a:rPr>
              <a:t>2.1</a:t>
            </a: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fr-CA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>
                <a:latin typeface="+mj-lt"/>
                <a:cs typeface="Arial" panose="020B0604020202020204" pitchFamily="34" charset="0"/>
              </a:rPr>
              <a:t>Suivi</a:t>
            </a:r>
          </a:p>
        </p:txBody>
      </p:sp>
    </p:spTree>
    <p:extLst>
      <p:ext uri="{BB962C8B-B14F-4D97-AF65-F5344CB8AC3E}">
        <p14:creationId xmlns:p14="http://schemas.microsoft.com/office/powerpoint/2010/main" val="15619867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35898-0867-4BF5-88AC-D3501F54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E3DC7E-29D1-4BDF-A6EC-45EFF6EDB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1997E8-0A13-47DA-87C9-A35360B8D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12" y="0"/>
            <a:ext cx="75647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94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le processus d'appel d'offres relativement aux travaux de prolongement de la rue du Boisé-Vermont</a:t>
            </a:r>
          </a:p>
        </p:txBody>
      </p:sp>
    </p:spTree>
    <p:extLst>
      <p:ext uri="{BB962C8B-B14F-4D97-AF65-F5344CB8AC3E}">
        <p14:creationId xmlns:p14="http://schemas.microsoft.com/office/powerpoint/2010/main" val="25693330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le processus d'appel d'offres relativement à l'acquisition d’un camion six roues avec benne basculante et boîte d’émondage (TP-SP-2018-289)</a:t>
            </a:r>
          </a:p>
        </p:txBody>
      </p:sp>
    </p:spTree>
    <p:extLst>
      <p:ext uri="{BB962C8B-B14F-4D97-AF65-F5344CB8AC3E}">
        <p14:creationId xmlns:p14="http://schemas.microsoft.com/office/powerpoint/2010/main" val="32893861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4.7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le processus d'appel d'offres relativement à la fourniture et au transport d’abrasif 2018-2019</a:t>
            </a:r>
          </a:p>
        </p:txBody>
      </p:sp>
    </p:spTree>
    <p:extLst>
      <p:ext uri="{BB962C8B-B14F-4D97-AF65-F5344CB8AC3E}">
        <p14:creationId xmlns:p14="http://schemas.microsoft.com/office/powerpoint/2010/main" val="24351956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4.8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Octroi de contrat - pavage de diverses rues - programmation 2018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15A965D-080E-4931-A7EF-E3D945195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94664"/>
              </p:ext>
            </p:extLst>
          </p:nvPr>
        </p:nvGraphicFramePr>
        <p:xfrm>
          <a:off x="1323112" y="3161656"/>
          <a:ext cx="6497776" cy="1924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7625">
                  <a:extLst>
                    <a:ext uri="{9D8B030D-6E8A-4147-A177-3AD203B41FA5}">
                      <a16:colId xmlns:a16="http://schemas.microsoft.com/office/drawing/2014/main" val="3434354"/>
                    </a:ext>
                  </a:extLst>
                </a:gridCol>
                <a:gridCol w="1930151">
                  <a:extLst>
                    <a:ext uri="{9D8B030D-6E8A-4147-A177-3AD203B41FA5}">
                      <a16:colId xmlns:a16="http://schemas.microsoft.com/office/drawing/2014/main" val="11508447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ENTREPRISES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PRIX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2637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LEDG Inc.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1 143 032.00 $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818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Pavages </a:t>
                      </a:r>
                      <a:r>
                        <a:rPr lang="fr-CA" sz="2000" dirty="0" err="1">
                          <a:effectLst/>
                        </a:rPr>
                        <a:t>Multipro</a:t>
                      </a:r>
                      <a:r>
                        <a:rPr lang="fr-CA" sz="2000" dirty="0">
                          <a:effectLst/>
                        </a:rPr>
                        <a:t> Inc.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1 197 850.90 $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769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Uniroc Inc.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1 256 647.30 $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016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Les Entreprises Claude Rodrigue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1 355 356.50 $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753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Cusson-Morin Construction Inc.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1 476 960.81 $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5075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7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4.9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Nomination d'un directeur au Service des travaux publics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8F0367-8B8A-4E3D-8BF4-99444E65044F}"/>
              </a:ext>
            </a:extLst>
          </p:cNvPr>
          <p:cNvSpPr/>
          <p:nvPr/>
        </p:nvSpPr>
        <p:spPr>
          <a:xfrm>
            <a:off x="2483768" y="3579862"/>
            <a:ext cx="3292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dirty="0">
                <a:latin typeface="Arial" panose="020B0604020202020204" pitchFamily="34" charset="0"/>
                <a:ea typeface="Calibri" panose="020F0502020204030204" pitchFamily="34" charset="0"/>
              </a:rPr>
              <a:t>&gt; Sylvain Comeault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4534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4.10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Acceptation de la démission de monsieur Benoît </a:t>
            </a:r>
            <a:r>
              <a:rPr lang="fr-CA" dirty="0" err="1"/>
              <a:t>Déziel</a:t>
            </a:r>
            <a:r>
              <a:rPr lang="fr-CA" dirty="0"/>
              <a:t>, occupant la fonction de pompier surnuméraire</a:t>
            </a:r>
          </a:p>
        </p:txBody>
      </p:sp>
    </p:spTree>
    <p:extLst>
      <p:ext uri="{BB962C8B-B14F-4D97-AF65-F5344CB8AC3E}">
        <p14:creationId xmlns:p14="http://schemas.microsoft.com/office/powerpoint/2010/main" val="31981484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1131590"/>
            <a:ext cx="5958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incendie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8960888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signature d'une entente d'aide mutuelle en sécurité incendie avec la Municipalité du Canton de Gore</a:t>
            </a:r>
          </a:p>
        </p:txBody>
      </p:sp>
    </p:spTree>
    <p:extLst>
      <p:ext uri="{BB962C8B-B14F-4D97-AF65-F5344CB8AC3E}">
        <p14:creationId xmlns:p14="http://schemas.microsoft.com/office/powerpoint/2010/main" val="1361304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1131590"/>
            <a:ext cx="5958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des sports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et des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loisirs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47690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Période d'interventions réservée aux élus</a:t>
            </a:r>
          </a:p>
        </p:txBody>
      </p:sp>
    </p:spTree>
    <p:extLst>
      <p:ext uri="{BB962C8B-B14F-4D97-AF65-F5344CB8AC3E}">
        <p14:creationId xmlns:p14="http://schemas.microsoft.com/office/powerpoint/2010/main" val="35059246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6.1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procéder à une demande de subvention dans le cadre de l'Initiative de valorisation du tourisme hivernal - Appui à l'entretien des sentiers</a:t>
            </a:r>
          </a:p>
        </p:txBody>
      </p:sp>
    </p:spTree>
    <p:extLst>
      <p:ext uri="{BB962C8B-B14F-4D97-AF65-F5344CB8AC3E}">
        <p14:creationId xmlns:p14="http://schemas.microsoft.com/office/powerpoint/2010/main" val="18272508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Embauche d’un concierge sur appel, poste surnuméraire</a:t>
            </a:r>
          </a:p>
        </p:txBody>
      </p:sp>
    </p:spTree>
    <p:extLst>
      <p:ext uri="{BB962C8B-B14F-4D97-AF65-F5344CB8AC3E}">
        <p14:creationId xmlns:p14="http://schemas.microsoft.com/office/powerpoint/2010/main" val="6351124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6.3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Nomination d'un intervenant à la Maison des jeunes</a:t>
            </a:r>
          </a:p>
        </p:txBody>
      </p:sp>
    </p:spTree>
    <p:extLst>
      <p:ext uri="{BB962C8B-B14F-4D97-AF65-F5344CB8AC3E}">
        <p14:creationId xmlns:p14="http://schemas.microsoft.com/office/powerpoint/2010/main" val="20505685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2123728" y="1465496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bibliothèque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35417942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7.1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Embauche d'une technicienne en documentation, poste surnuméraire</a:t>
            </a:r>
          </a:p>
        </p:txBody>
      </p:sp>
    </p:spTree>
    <p:extLst>
      <p:ext uri="{BB962C8B-B14F-4D97-AF65-F5344CB8AC3E}">
        <p14:creationId xmlns:p14="http://schemas.microsoft.com/office/powerpoint/2010/main" val="26288486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2123728" y="1399297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au public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19968874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1399297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séance</a:t>
            </a: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9516386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206769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800" b="1" dirty="0">
                <a:latin typeface="Arial" panose="020B0604020202020204" pitchFamily="34" charset="0"/>
                <a:cs typeface="Arial" panose="020B0604020202020204" pitchFamily="34" charset="0"/>
              </a:rPr>
              <a:t>Merci, bonne fin de soirée !</a:t>
            </a:r>
            <a:endParaRPr lang="fr-CA" sz="4800" dirty="0"/>
          </a:p>
        </p:txBody>
      </p:sp>
    </p:spTree>
    <p:extLst>
      <p:ext uri="{BB962C8B-B14F-4D97-AF65-F5344CB8AC3E}">
        <p14:creationId xmlns:p14="http://schemas.microsoft.com/office/powerpoint/2010/main" val="26055697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3008721" y="1635646"/>
            <a:ext cx="280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>
                <a:latin typeface="Arial" panose="020B0604020202020204" pitchFamily="34" charset="0"/>
                <a:cs typeface="Arial" panose="020B0604020202020204" pitchFamily="34" charset="0"/>
              </a:rPr>
              <a:t>Ville.de.Saint.Colomban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010942" y="2553148"/>
            <a:ext cx="2474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st.colomban.qc.ca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010943" y="2055049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>
                <a:latin typeface="Arial" panose="020B0604020202020204" pitchFamily="34" charset="0"/>
                <a:cs typeface="Arial" panose="020B0604020202020204" pitchFamily="34" charset="0"/>
              </a:rPr>
              <a:t>St_Colomban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AB42E6-822C-421E-AB0D-7BE6467C9CF1}"/>
              </a:ext>
            </a:extLst>
          </p:cNvPr>
          <p:cNvSpPr/>
          <p:nvPr/>
        </p:nvSpPr>
        <p:spPr>
          <a:xfrm>
            <a:off x="2747478" y="1621677"/>
            <a:ext cx="241510" cy="3234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362" name="Picture 2" descr="RÃ©sultats de recherche d'images pour Â«Â facebookÂ Â»">
            <a:extLst>
              <a:ext uri="{FF2B5EF4-FFF2-40B4-BE49-F238E27FC236}">
                <a16:creationId xmlns:a16="http://schemas.microsoft.com/office/drawing/2014/main" id="{2EC65162-402C-4547-870F-25599293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62" y="1491630"/>
            <a:ext cx="573943" cy="5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associÃ©e">
            <a:extLst>
              <a:ext uri="{FF2B5EF4-FFF2-40B4-BE49-F238E27FC236}">
                <a16:creationId xmlns:a16="http://schemas.microsoft.com/office/drawing/2014/main" id="{F6DE5435-6998-425D-A098-63A7E9DE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88" y="2072882"/>
            <a:ext cx="410387" cy="33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RÃ©sultats de recherche d'images pour Â«Â websiteÂ Â»">
            <a:extLst>
              <a:ext uri="{FF2B5EF4-FFF2-40B4-BE49-F238E27FC236}">
                <a16:creationId xmlns:a16="http://schemas.microsoft.com/office/drawing/2014/main" id="{C4F81C2E-C497-4F92-8ED2-B0775F84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59" y="2493974"/>
            <a:ext cx="464916" cy="4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37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MODÈLE_PPT Séance du conseil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39343</TotalTime>
  <Words>1322</Words>
  <Application>Microsoft Office PowerPoint</Application>
  <PresentationFormat>Affichage à l'écran (16:9)</PresentationFormat>
  <Paragraphs>283</Paragraphs>
  <Slides>98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98</vt:i4>
      </vt:variant>
    </vt:vector>
  </HeadingPairs>
  <TitlesOfParts>
    <vt:vector size="101" baseType="lpstr">
      <vt:lpstr>Arial</vt:lpstr>
      <vt:lpstr>Calibri</vt:lpstr>
      <vt:lpstr>MODÈLE_PPT Séance du conseil_2016</vt:lpstr>
      <vt:lpstr>Présentation PowerPoint</vt:lpstr>
      <vt:lpstr>Présentation PowerPoint</vt:lpstr>
      <vt:lpstr>Présentation PowerPoint</vt:lpstr>
      <vt:lpstr>Présentation PowerPoint</vt:lpstr>
      <vt:lpstr>Ouverture de la séance</vt:lpstr>
      <vt:lpstr>Adoption de l’ordre du jour </vt:lpstr>
      <vt:lpstr>Administration générale</vt:lpstr>
      <vt:lpstr>2.1</vt:lpstr>
      <vt:lpstr>2.2</vt:lpstr>
      <vt:lpstr>2.3</vt:lpstr>
      <vt:lpstr>2.4</vt:lpstr>
      <vt:lpstr>Présentation PowerPoint</vt:lpstr>
      <vt:lpstr>2.5</vt:lpstr>
      <vt:lpstr>Présentation PowerPoint</vt:lpstr>
      <vt:lpstr>2.6</vt:lpstr>
      <vt:lpstr>Présentation PowerPoint</vt:lpstr>
      <vt:lpstr>2.7</vt:lpstr>
      <vt:lpstr>Présentation PowerPoint</vt:lpstr>
      <vt:lpstr>2.8</vt:lpstr>
      <vt:lpstr>Présentation PowerPoint</vt:lpstr>
      <vt:lpstr>2.9</vt:lpstr>
      <vt:lpstr>2.10</vt:lpstr>
      <vt:lpstr>2.11</vt:lpstr>
      <vt:lpstr>2.12</vt:lpstr>
      <vt:lpstr>Présentation PowerPoint</vt:lpstr>
      <vt:lpstr>2.13</vt:lpstr>
      <vt:lpstr>2.14</vt:lpstr>
      <vt:lpstr>Présentation PowerPoint</vt:lpstr>
      <vt:lpstr>2.15</vt:lpstr>
      <vt:lpstr>Présentation PowerPoint</vt:lpstr>
      <vt:lpstr>2.16</vt:lpstr>
      <vt:lpstr>Présentation PowerPoint</vt:lpstr>
      <vt:lpstr>2.17</vt:lpstr>
      <vt:lpstr>2.18</vt:lpstr>
      <vt:lpstr>Présentation PowerPoint</vt:lpstr>
      <vt:lpstr>2.19</vt:lpstr>
      <vt:lpstr>2.20</vt:lpstr>
      <vt:lpstr>2.21</vt:lpstr>
      <vt:lpstr>2.22</vt:lpstr>
      <vt:lpstr>2.23</vt:lpstr>
      <vt:lpstr>2.24</vt:lpstr>
      <vt:lpstr>2.25</vt:lpstr>
      <vt:lpstr>2.26</vt:lpstr>
      <vt:lpstr>2.27</vt:lpstr>
      <vt:lpstr>2.28</vt:lpstr>
      <vt:lpstr>2.29</vt:lpstr>
      <vt:lpstr>Présentation PowerPoint</vt:lpstr>
      <vt:lpstr>3.1</vt:lpstr>
      <vt:lpstr>Nombre de permis Juillet 2018 </vt:lpstr>
      <vt:lpstr>Valeur des permis  Juillet 2018 </vt:lpstr>
      <vt:lpstr>3.2</vt:lpstr>
      <vt:lpstr>Présentation PowerPoint</vt:lpstr>
      <vt:lpstr>3.3</vt:lpstr>
      <vt:lpstr>Présentation PowerPoint</vt:lpstr>
      <vt:lpstr>3.4</vt:lpstr>
      <vt:lpstr>3.5</vt:lpstr>
      <vt:lpstr>Présentation PowerPoint</vt:lpstr>
      <vt:lpstr>3.6</vt:lpstr>
      <vt:lpstr>3.7</vt:lpstr>
      <vt:lpstr>3.8</vt:lpstr>
      <vt:lpstr>3.9</vt:lpstr>
      <vt:lpstr>3.10</vt:lpstr>
      <vt:lpstr>Présentation PowerPoint</vt:lpstr>
      <vt:lpstr>3.11</vt:lpstr>
      <vt:lpstr>3.12</vt:lpstr>
      <vt:lpstr>Présentation PowerPoint</vt:lpstr>
      <vt:lpstr>3.13</vt:lpstr>
      <vt:lpstr>3.14</vt:lpstr>
      <vt:lpstr>3.15</vt:lpstr>
      <vt:lpstr>Présentation PowerPoint</vt:lpstr>
      <vt:lpstr>3.16</vt:lpstr>
      <vt:lpstr>Présentation PowerPoint</vt:lpstr>
      <vt:lpstr>3.17</vt:lpstr>
      <vt:lpstr>Présentation PowerPoint</vt:lpstr>
      <vt:lpstr>Présentation PowerPoint</vt:lpstr>
      <vt:lpstr>4.1</vt:lpstr>
      <vt:lpstr>4.2</vt:lpstr>
      <vt:lpstr>4.3</vt:lpstr>
      <vt:lpstr>4.4</vt:lpstr>
      <vt:lpstr>Présentation PowerPoint</vt:lpstr>
      <vt:lpstr>4.5</vt:lpstr>
      <vt:lpstr>4.6</vt:lpstr>
      <vt:lpstr>4.7</vt:lpstr>
      <vt:lpstr>4.8</vt:lpstr>
      <vt:lpstr>4.9</vt:lpstr>
      <vt:lpstr>4.10</vt:lpstr>
      <vt:lpstr>Présentation PowerPoint</vt:lpstr>
      <vt:lpstr>5.1</vt:lpstr>
      <vt:lpstr>Présentation PowerPoint</vt:lpstr>
      <vt:lpstr>6.1</vt:lpstr>
      <vt:lpstr>6.2</vt:lpstr>
      <vt:lpstr>6.3</vt:lpstr>
      <vt:lpstr>Présentation PowerPoint</vt:lpstr>
      <vt:lpstr>7.1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DU CONSEIL MUNICIPAL</dc:title>
  <dc:creator>Maxime Dorais</dc:creator>
  <cp:lastModifiedBy>Maxime Dorais</cp:lastModifiedBy>
  <cp:revision>425</cp:revision>
  <cp:lastPrinted>2017-09-12T21:03:01Z</cp:lastPrinted>
  <dcterms:created xsi:type="dcterms:W3CDTF">2016-07-11T19:55:52Z</dcterms:created>
  <dcterms:modified xsi:type="dcterms:W3CDTF">2018-08-14T21:23:28Z</dcterms:modified>
</cp:coreProperties>
</file>