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947" r:id="rId2"/>
    <p:sldId id="948" r:id="rId3"/>
    <p:sldId id="949" r:id="rId4"/>
    <p:sldId id="950" r:id="rId5"/>
    <p:sldId id="951" r:id="rId6"/>
    <p:sldId id="952" r:id="rId7"/>
    <p:sldId id="953" r:id="rId8"/>
    <p:sldId id="954" r:id="rId9"/>
    <p:sldId id="957" r:id="rId10"/>
    <p:sldId id="955" r:id="rId11"/>
    <p:sldId id="956" r:id="rId12"/>
    <p:sldId id="257" r:id="rId13"/>
    <p:sldId id="891" r:id="rId14"/>
    <p:sldId id="269" r:id="rId15"/>
    <p:sldId id="261" r:id="rId16"/>
    <p:sldId id="262" r:id="rId17"/>
    <p:sldId id="289" r:id="rId18"/>
    <p:sldId id="958" r:id="rId19"/>
    <p:sldId id="959" r:id="rId20"/>
    <p:sldId id="264" r:id="rId21"/>
    <p:sldId id="276" r:id="rId22"/>
    <p:sldId id="659" r:id="rId23"/>
    <p:sldId id="555" r:id="rId24"/>
    <p:sldId id="920" r:id="rId25"/>
    <p:sldId id="770" r:id="rId26"/>
    <p:sldId id="323" r:id="rId27"/>
    <p:sldId id="915" r:id="rId28"/>
    <p:sldId id="538" r:id="rId29"/>
    <p:sldId id="921" r:id="rId30"/>
    <p:sldId id="433" r:id="rId31"/>
    <p:sldId id="944" r:id="rId32"/>
    <p:sldId id="658" r:id="rId33"/>
    <p:sldId id="434" r:id="rId34"/>
    <p:sldId id="901" r:id="rId35"/>
    <p:sldId id="905" r:id="rId36"/>
    <p:sldId id="922" r:id="rId37"/>
    <p:sldId id="906" r:id="rId38"/>
    <p:sldId id="924" r:id="rId39"/>
    <p:sldId id="907" r:id="rId40"/>
    <p:sldId id="923" r:id="rId41"/>
    <p:sldId id="908" r:id="rId42"/>
    <p:sldId id="909" r:id="rId43"/>
    <p:sldId id="926" r:id="rId44"/>
    <p:sldId id="910" r:id="rId45"/>
    <p:sldId id="925" r:id="rId46"/>
    <p:sldId id="911" r:id="rId47"/>
    <p:sldId id="912" r:id="rId48"/>
    <p:sldId id="927" r:id="rId49"/>
    <p:sldId id="945" r:id="rId50"/>
    <p:sldId id="928" r:id="rId51"/>
    <p:sldId id="929" r:id="rId52"/>
    <p:sldId id="930" r:id="rId53"/>
    <p:sldId id="931" r:id="rId54"/>
    <p:sldId id="932" r:id="rId55"/>
    <p:sldId id="933" r:id="rId56"/>
    <p:sldId id="267" r:id="rId57"/>
    <p:sldId id="290" r:id="rId58"/>
    <p:sldId id="580" r:id="rId59"/>
    <p:sldId id="579" r:id="rId60"/>
    <p:sldId id="291" r:id="rId61"/>
    <p:sldId id="702" r:id="rId62"/>
    <p:sldId id="469" r:id="rId63"/>
    <p:sldId id="946" r:id="rId64"/>
    <p:sldId id="587" r:id="rId65"/>
    <p:sldId id="918" r:id="rId66"/>
    <p:sldId id="586" r:id="rId67"/>
    <p:sldId id="845" r:id="rId68"/>
    <p:sldId id="268" r:id="rId69"/>
    <p:sldId id="478" r:id="rId70"/>
    <p:sldId id="811" r:id="rId71"/>
    <p:sldId id="935" r:id="rId72"/>
    <p:sldId id="934" r:id="rId73"/>
    <p:sldId id="690" r:id="rId74"/>
    <p:sldId id="809" r:id="rId75"/>
    <p:sldId id="271" r:id="rId76"/>
    <p:sldId id="913" r:id="rId77"/>
    <p:sldId id="914" r:id="rId78"/>
    <p:sldId id="936" r:id="rId79"/>
    <p:sldId id="937" r:id="rId80"/>
    <p:sldId id="938" r:id="rId81"/>
    <p:sldId id="939" r:id="rId82"/>
    <p:sldId id="881" r:id="rId83"/>
    <p:sldId id="388" r:id="rId84"/>
    <p:sldId id="694" r:id="rId85"/>
    <p:sldId id="695" r:id="rId86"/>
    <p:sldId id="612" r:id="rId87"/>
    <p:sldId id="942" r:id="rId88"/>
    <p:sldId id="377" r:id="rId89"/>
    <p:sldId id="274" r:id="rId90"/>
    <p:sldId id="275" r:id="rId91"/>
    <p:sldId id="259" r:id="rId92"/>
  </p:sldIdLst>
  <p:sldSz cx="9144000" cy="5143500" type="screen16x9"/>
  <p:notesSz cx="9866313" cy="673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2" autoAdjust="0"/>
  </p:normalViewPr>
  <p:slideViewPr>
    <p:cSldViewPr snapToObjects="1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8960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6942EE58-EBDF-430B-97CF-041C529ED265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8960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1841BC13-57B1-4F76-B552-546C1D5A8D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32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960" y="0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D4FFAC0A-1E94-453A-A647-BF95D01304C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083" y="3200009"/>
            <a:ext cx="7892149" cy="3030977"/>
          </a:xfrm>
          <a:prstGeom prst="rect">
            <a:avLst/>
          </a:prstGeom>
        </p:spPr>
        <p:txBody>
          <a:bodyPr vert="horz" lIns="90758" tIns="45379" rIns="90758" bIns="453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960" y="6397701"/>
            <a:ext cx="4275103" cy="336905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D00FEB86-FB0F-476B-90DF-E07B6C4B382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245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0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EB86-FB0F-476B-90DF-E07B6C4B3822}" type="slidenum">
              <a:rPr lang="fr-CA" smtClean="0"/>
              <a:t>59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19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44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6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07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80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63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11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5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70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5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1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85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2268-6556-4EDA-BC98-75163ACD0F17}" type="datetimeFigureOut">
              <a:rPr lang="fr-CA" smtClean="0"/>
              <a:t>2018-11-13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8568-ACB2-46F7-8B36-F7FE4531E2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2222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6.xml"/><Relationship Id="rId7" Type="http://schemas.openxmlformats.org/officeDocument/2006/relationships/image" Target="../media/image1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iomarcheuse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17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image" Target="../media/image21.jpe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0.xml"/><Relationship Id="rId4" Type="http://schemas.openxmlformats.org/officeDocument/2006/relationships/tags" Target="../tags/tag2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0.xml"/><Relationship Id="rId4" Type="http://schemas.openxmlformats.org/officeDocument/2006/relationships/tags" Target="../tags/tag2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21.xml"/><Relationship Id="rId7" Type="http://schemas.openxmlformats.org/officeDocument/2006/relationships/image" Target="../media/image23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>
            <p:custDataLst>
              <p:tags r:id="rId3"/>
            </p:custDataLst>
          </p:nvPr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CONSEIL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42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80376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421155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26296" r="-1790" b="11545"/>
          <a:stretch/>
        </p:blipFill>
        <p:spPr>
          <a:xfrm>
            <a:off x="0" y="-71025"/>
            <a:ext cx="9396536" cy="5285550"/>
          </a:xfrm>
          <a:prstGeom prst="rect">
            <a:avLst/>
          </a:prstGeom>
        </p:spPr>
      </p:pic>
      <p:pic>
        <p:nvPicPr>
          <p:cNvPr id="1026" name="Picture 2" descr="P:\Communications\16- PHOTOS-VIDÉOS\02 BÂTIMENTS MUNICIPAUX\Hôtel de ville\IMG_601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36562"/>
            <a:ext cx="9217024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>
            <p:custDataLst>
              <p:tags r:id="rId3"/>
            </p:custDataLst>
          </p:nvPr>
        </p:nvSpPr>
        <p:spPr>
          <a:xfrm>
            <a:off x="4211960" y="-1160884"/>
            <a:ext cx="7920880" cy="7560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98268" y="699542"/>
            <a:ext cx="1065718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SÉANCE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CONSEIL</a:t>
            </a:r>
            <a:b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7100" b="1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69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36304" y="172520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1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38273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59832" y="163564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du jour 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21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411776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79712" y="17252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89334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latin typeface="+mj-lt"/>
                <a:cs typeface="Arial" panose="020B0604020202020204" pitchFamily="34" charset="0"/>
              </a:rPr>
              <a:t>Suivi</a:t>
            </a:r>
          </a:p>
        </p:txBody>
      </p:sp>
    </p:spTree>
    <p:extLst>
      <p:ext uri="{BB962C8B-B14F-4D97-AF65-F5344CB8AC3E}">
        <p14:creationId xmlns:p14="http://schemas.microsoft.com/office/powerpoint/2010/main" val="156198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réservée aux élus</a:t>
            </a:r>
          </a:p>
        </p:txBody>
      </p:sp>
    </p:spTree>
    <p:extLst>
      <p:ext uri="{BB962C8B-B14F-4D97-AF65-F5344CB8AC3E}">
        <p14:creationId xmlns:p14="http://schemas.microsoft.com/office/powerpoint/2010/main" val="350592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8BF0E-9020-4BFB-82DF-8E3294B9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8B4464-D435-4D30-95EC-CB2B6C92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01" y="915566"/>
            <a:ext cx="9174001" cy="3451952"/>
          </a:xfrm>
        </p:spPr>
      </p:pic>
    </p:spTree>
    <p:extLst>
      <p:ext uri="{BB962C8B-B14F-4D97-AF65-F5344CB8AC3E}">
        <p14:creationId xmlns:p14="http://schemas.microsoft.com/office/powerpoint/2010/main" val="254304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47F07-A6E7-4CAE-97B4-4DA4F1E6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1B7B1-F7E8-4A35-8A12-FB587B0004B5}"/>
              </a:ext>
            </a:extLst>
          </p:cNvPr>
          <p:cNvSpPr/>
          <p:nvPr/>
        </p:nvSpPr>
        <p:spPr>
          <a:xfrm>
            <a:off x="2847199" y="1977539"/>
            <a:ext cx="4759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u="sng" dirty="0"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biomarcheuses@gmail.com</a:t>
            </a:r>
            <a:endParaRPr lang="fr-CA" sz="2000" u="sng" dirty="0">
              <a:latin typeface="+mj-lt"/>
              <a:ea typeface="Calibri" panose="020F0502020204030204" pitchFamily="34" charset="0"/>
            </a:endParaRPr>
          </a:p>
          <a:p>
            <a:endParaRPr lang="fr-CA" sz="2000" u="sng" dirty="0">
              <a:latin typeface="+mj-lt"/>
            </a:endParaRPr>
          </a:p>
          <a:p>
            <a:r>
              <a:rPr lang="fr-CA" sz="2000" u="sng" dirty="0">
                <a:latin typeface="+mj-lt"/>
              </a:rPr>
              <a:t>Les bio-marcheuses de Saint-Colomban</a:t>
            </a:r>
          </a:p>
          <a:p>
            <a:endParaRPr lang="fr-CA" sz="2000" dirty="0">
              <a:latin typeface="+mj-lt"/>
            </a:endParaRPr>
          </a:p>
        </p:txBody>
      </p:sp>
      <p:pic>
        <p:nvPicPr>
          <p:cNvPr id="1026" name="Picture 2" descr="RÃ©sultats de recherche d'images pour Â«Â icon courrielÂ Â»">
            <a:extLst>
              <a:ext uri="{FF2B5EF4-FFF2-40B4-BE49-F238E27FC236}">
                <a16:creationId xmlns:a16="http://schemas.microsoft.com/office/drawing/2014/main" id="{B8FE584E-03A4-4CF2-8A0E-283CEFFAF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0" y="1851670"/>
            <a:ext cx="616900" cy="6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s de recherche d'images pour Â«Â icon facebookÂ Â»">
            <a:extLst>
              <a:ext uri="{FF2B5EF4-FFF2-40B4-BE49-F238E27FC236}">
                <a16:creationId xmlns:a16="http://schemas.microsoft.com/office/drawing/2014/main" id="{BC208A29-44DF-4E94-8195-441FAA00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94253"/>
            <a:ext cx="621070" cy="6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36304" y="172520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Ouverture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1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140821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du public relativement aux sujets de l'ordre du jour	</a:t>
            </a:r>
          </a:p>
        </p:txBody>
      </p:sp>
    </p:spTree>
    <p:extLst>
      <p:ext uri="{BB962C8B-B14F-4D97-AF65-F5344CB8AC3E}">
        <p14:creationId xmlns:p14="http://schemas.microsoft.com/office/powerpoint/2010/main" val="155753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et adoption des procès-verbaux des séances tenues en octobre</a:t>
            </a:r>
          </a:p>
        </p:txBody>
      </p:sp>
    </p:spTree>
    <p:extLst>
      <p:ext uri="{BB962C8B-B14F-4D97-AF65-F5344CB8AC3E}">
        <p14:creationId xmlns:p14="http://schemas.microsoft.com/office/powerpoint/2010/main" val="170297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51FA33-906F-45E4-A4AE-5EB9B955E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092" y="0"/>
            <a:ext cx="6291816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8050B2-C47E-4E21-90DB-B4EF85FD2E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52516-035D-4F99-A84C-C386C721030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821B53-82AB-4D92-B06D-DB67CD08CD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27299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des divulgations des intérêts pécuniaires des membres du Conseil municipal</a:t>
            </a:r>
          </a:p>
        </p:txBody>
      </p:sp>
    </p:spTree>
    <p:extLst>
      <p:ext uri="{BB962C8B-B14F-4D97-AF65-F5344CB8AC3E}">
        <p14:creationId xmlns:p14="http://schemas.microsoft.com/office/powerpoint/2010/main" val="92311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806E2-D337-4057-B845-8DFB54A3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60C9AF-43D2-4252-A9E1-376B7723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ADF8F5-8789-451C-A2E5-3D2AB4D1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95" y="0"/>
            <a:ext cx="791561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1F870-6E51-4D1D-A91D-620194D609C4}"/>
              </a:ext>
            </a:extLst>
          </p:cNvPr>
          <p:cNvSpPr/>
          <p:nvPr/>
        </p:nvSpPr>
        <p:spPr>
          <a:xfrm>
            <a:off x="6084168" y="1779662"/>
            <a:ext cx="22322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58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Convocation à la séance extraordinaire du budget 2019</a:t>
            </a:r>
          </a:p>
        </p:txBody>
      </p:sp>
    </p:spTree>
    <p:extLst>
      <p:ext uri="{BB962C8B-B14F-4D97-AF65-F5344CB8AC3E}">
        <p14:creationId xmlns:p14="http://schemas.microsoft.com/office/powerpoint/2010/main" val="410110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des dépenses et des paiements autorisés pour la période du 1</a:t>
            </a:r>
            <a:r>
              <a:rPr lang="fr-CA" baseline="30000" dirty="0"/>
              <a:t>er </a:t>
            </a:r>
            <a:r>
              <a:rPr lang="fr-CA" dirty="0"/>
              <a:t>au 31 octobre 2018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7F261-D4A6-473F-AEF6-8591DFD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D6295F-653E-4CBB-98DF-CB4E415CE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CCCFFB-1CE9-41B1-98C7-295CF7F184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9A618B-E558-448F-8DE5-C7FE80E3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6" y="0"/>
            <a:ext cx="8527968" cy="5143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E14A23-82F2-49BC-A1DC-0008DF885D4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84240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88744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7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Approbation de la liste des comptes à payer et autorisation de paiement</a:t>
            </a:r>
          </a:p>
        </p:txBody>
      </p:sp>
    </p:spTree>
    <p:extLst>
      <p:ext uri="{BB962C8B-B14F-4D97-AF65-F5344CB8AC3E}">
        <p14:creationId xmlns:p14="http://schemas.microsoft.com/office/powerpoint/2010/main" val="233753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C102-9F80-422B-86FB-86B0B6F5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DB389-7D7D-400A-B5CC-E841966B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896"/>
            <a:ext cx="8229600" cy="3394472"/>
          </a:xfrm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D117C3-2E8C-490B-8F5F-E077B283E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3" y="0"/>
            <a:ext cx="8607093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F91573-7F19-498F-B07E-2597D14461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30145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59832" y="163564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l’ordre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du jour 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482540" y="1491630"/>
            <a:ext cx="2217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2227641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8352928" cy="277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81008" y="2211710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 du rapport des états comparatifs au 31 octobre 2018 et des prévisions budgétaires au 31 décembre 2018</a:t>
            </a:r>
          </a:p>
        </p:txBody>
      </p:sp>
    </p:spTree>
    <p:extLst>
      <p:ext uri="{BB962C8B-B14F-4D97-AF65-F5344CB8AC3E}">
        <p14:creationId xmlns:p14="http://schemas.microsoft.com/office/powerpoint/2010/main" val="408938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91662-FCE7-4C48-99E5-D3204FE5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AA7574-34A7-45C8-A573-260C0069B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BF105E-B983-40F8-9730-A3A27422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23" y="0"/>
            <a:ext cx="6658554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2C8F1A-B3E7-4289-9449-22E98FA5941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105026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1" y="1983536"/>
            <a:ext cx="7950152" cy="315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la radiation de taxes municipales</a:t>
            </a:r>
          </a:p>
        </p:txBody>
      </p:sp>
    </p:spTree>
    <p:extLst>
      <p:ext uri="{BB962C8B-B14F-4D97-AF65-F5344CB8AC3E}">
        <p14:creationId xmlns:p14="http://schemas.microsoft.com/office/powerpoint/2010/main" val="235183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- services professionnels d'un cabinet d'experts-comptables pour l'audit des rapports financiers de la Ville de Saint-Colomban 2018 à 2022 (ADM-SP-2018-292)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019380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125CF-E9DC-484E-A6AF-40923868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EF96993-6844-42C7-85A9-658F2EEB5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16191"/>
              </p:ext>
            </p:extLst>
          </p:nvPr>
        </p:nvGraphicFramePr>
        <p:xfrm>
          <a:off x="883627" y="1563638"/>
          <a:ext cx="7776864" cy="2364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7928">
                  <a:extLst>
                    <a:ext uri="{9D8B030D-6E8A-4147-A177-3AD203B41FA5}">
                      <a16:colId xmlns:a16="http://schemas.microsoft.com/office/drawing/2014/main" val="508260474"/>
                    </a:ext>
                  </a:extLst>
                </a:gridCol>
                <a:gridCol w="1845620">
                  <a:extLst>
                    <a:ext uri="{9D8B030D-6E8A-4147-A177-3AD203B41FA5}">
                      <a16:colId xmlns:a16="http://schemas.microsoft.com/office/drawing/2014/main" val="3193289123"/>
                    </a:ext>
                  </a:extLst>
                </a:gridCol>
                <a:gridCol w="1823117">
                  <a:extLst>
                    <a:ext uri="{9D8B030D-6E8A-4147-A177-3AD203B41FA5}">
                      <a16:colId xmlns:a16="http://schemas.microsoft.com/office/drawing/2014/main" val="3675509825"/>
                    </a:ext>
                  </a:extLst>
                </a:gridCol>
                <a:gridCol w="1670199">
                  <a:extLst>
                    <a:ext uri="{9D8B030D-6E8A-4147-A177-3AD203B41FA5}">
                      <a16:colId xmlns:a16="http://schemas.microsoft.com/office/drawing/2014/main" val="1750849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ENTREPRISES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POINTAGE INTÉRIMAIRE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POINTAGE FINAL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8264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Amyot Gélinas s.e.n.c.r.l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86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153 319,16 $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8,87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428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Raymond Chabot Grant Thornton s.e.n.c.r.l.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87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166 253,85 $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8,24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70064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0421BBF-BD50-4157-9771-944F27D7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035" y="2398713"/>
            <a:ext cx="9699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167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- acquisition de mobilier pour divers bureaux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645323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E67B6-675F-4BEA-8BEE-B8FA2545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A12E602-E326-4914-A32C-D09C159EE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41123"/>
              </p:ext>
            </p:extLst>
          </p:nvPr>
        </p:nvGraphicFramePr>
        <p:xfrm>
          <a:off x="1187624" y="1995686"/>
          <a:ext cx="6912768" cy="1662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5096">
                  <a:extLst>
                    <a:ext uri="{9D8B030D-6E8A-4147-A177-3AD203B41FA5}">
                      <a16:colId xmlns:a16="http://schemas.microsoft.com/office/drawing/2014/main" val="1097870910"/>
                    </a:ext>
                  </a:extLst>
                </a:gridCol>
                <a:gridCol w="1667672">
                  <a:extLst>
                    <a:ext uri="{9D8B030D-6E8A-4147-A177-3AD203B41FA5}">
                      <a16:colId xmlns:a16="http://schemas.microsoft.com/office/drawing/2014/main" val="3139988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ENTREPRISES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706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Équipement de bureau Robert Légaré Ltée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8 009,37 $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84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Papeterie Alain Contant Inc.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10 436,42 $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408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Ébénisterie Universelle Inc.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15 190,00 $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67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412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454208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1002-2018-03 modifiant le règlement 1002-2018 relatif à la tarification de l'ensemble des services municipaux, tel qu'amendé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137882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56A1B-E710-4E2E-B0FB-521DCEA8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6AE2E-49BD-4EC8-8AEC-79ECA9D3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4E1E4A-C5BC-4225-B999-D3AC8502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11" y="0"/>
            <a:ext cx="3065577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CEE2DFB-50C9-4132-8087-1A967DDFCE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826724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1011 concernant la qualité de vie, abrogeant et remplaçant le règlement 579-2015, tel qu'amendé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10111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79712" y="1725200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b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77379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BBE31-C576-45E9-A459-B0482D96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7260E-613D-4709-917F-F21715F8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AF62C5-9BDC-422B-8F69-B32AA3CB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25"/>
            <a:ext cx="9144000" cy="49474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102F06-56D3-448C-B9AA-603BC3857E3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591311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1016 - rémunération payable lors d'élections et de référendums municipaux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9346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Création d'une réserve foncière affectant le lot 4 063 545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52383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B4184-3C2C-421D-A3DC-1322A0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5816E-8963-4596-846F-CBD59D55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41C8BC-E3D6-46A2-BA4A-E58580DA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95"/>
            <a:ext cx="9144000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8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2.17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toutes les démarches requises afin d’acquérir de gré à gré des immeubles destinés à des fins publiques (côte </a:t>
            </a:r>
            <a:r>
              <a:rPr lang="fr-CA" dirty="0" err="1"/>
              <a:t>Saint-Nicholas</a:t>
            </a:r>
            <a:r>
              <a:rPr lang="fr-CA" dirty="0"/>
              <a:t>)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280932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A120B-02C1-4A1A-820D-904A8B35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25496-E48A-451D-9E6F-C79EF33F7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9BB852-FE11-4317-B8A3-571AED12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9" y="0"/>
            <a:ext cx="56649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0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2.18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la création d'un poste de directeur des ressources humaines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412943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2.19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l'accompagnement d'une stagiaire pour le Service du greffe - division des archives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1686046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de la lettre d’entente 2018-11 avec le Syndicat canadien de la fonction publique, section locale 3795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82715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94C7E-9EE2-4277-AACE-4E40EA77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CE715-742A-4D71-AB6F-9436E0229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77583-C7DF-47B2-8E47-98EBCCF0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97" y="0"/>
            <a:ext cx="40170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cs typeface="Arial" panose="020B0604020202020204" pitchFamily="34" charset="0"/>
              </a:rPr>
              <a:t>2.1</a:t>
            </a:r>
            <a:endParaRPr lang="fr-CA" dirty="0"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>
                <a:latin typeface="+mj-lt"/>
                <a:cs typeface="Arial" panose="020B0604020202020204" pitchFamily="34" charset="0"/>
              </a:rPr>
              <a:t>Constatation par les membres du Conseil municipal de l'avis de convocation</a:t>
            </a:r>
          </a:p>
        </p:txBody>
      </p:sp>
    </p:spTree>
    <p:extLst>
      <p:ext uri="{BB962C8B-B14F-4D97-AF65-F5344CB8AC3E}">
        <p14:creationId xmlns:p14="http://schemas.microsoft.com/office/powerpoint/2010/main" val="1387345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l’Union des municipalités du Québec (UMQ) afin d’agir à titre de procureur patronal dans le cadre du grief portant le numéro 2018-04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108991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Mesure disciplinaire - employé portant le numéro 220 076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711870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la firme d’avocats Bélanger Sauvé relativement au dossier de l'intersection de la côte </a:t>
            </a:r>
            <a:r>
              <a:rPr lang="fr-CA" dirty="0" err="1"/>
              <a:t>Saint-Nicholas</a:t>
            </a:r>
            <a:r>
              <a:rPr lang="fr-CA" dirty="0"/>
              <a:t> et de la rue </a:t>
            </a:r>
            <a:r>
              <a:rPr lang="fr-CA" dirty="0" err="1"/>
              <a:t>Lamontagne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822410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toutes les procédures requises pour le déplacement des installations d'utilité publique situées sur une partie de la côte </a:t>
            </a:r>
            <a:r>
              <a:rPr lang="fr-CA" dirty="0" err="1"/>
              <a:t>Saint-Nicholas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4164242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à la Ville de Mirabel de réaliser un axe routier nord-sud dans le secteur de Mirabel-en-Haut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1576475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1960692"/>
            <a:ext cx="7291392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280" y="1983536"/>
            <a:ext cx="8123439" cy="303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à la Ville de Saint-Jérôme de tenir un comité intermunicipal et de participer à une séance de médiation pour résoudre le conflit relatif à l'intersection de la côte </a:t>
            </a:r>
            <a:r>
              <a:rPr lang="fr-CA" dirty="0" err="1"/>
              <a:t>Saint-Nicholas</a:t>
            </a:r>
            <a:r>
              <a:rPr lang="fr-CA" dirty="0"/>
              <a:t> et de la rue </a:t>
            </a:r>
            <a:r>
              <a:rPr lang="fr-CA" dirty="0" err="1"/>
              <a:t>Lamontagne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2957853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771550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d’aménagement</a:t>
            </a:r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urbanisme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97284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rapport mensuel des permis du mois d'octobre 2018 du Service d'aménagement, environnement et urbanisme</a:t>
            </a:r>
          </a:p>
        </p:txBody>
      </p:sp>
    </p:spTree>
    <p:extLst>
      <p:ext uri="{BB962C8B-B14F-4D97-AF65-F5344CB8AC3E}">
        <p14:creationId xmlns:p14="http://schemas.microsoft.com/office/powerpoint/2010/main" val="3868779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0704" r="31084" b="1656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5555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Nombre de permis</a:t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>
                <a:solidFill>
                  <a:schemeClr val="bg1"/>
                </a:solidFill>
              </a:rPr>
              <a:t>Octobre 2018</a:t>
            </a:r>
            <a:br>
              <a:rPr lang="fr-CA" dirty="0">
                <a:solidFill>
                  <a:srgbClr val="FF0000"/>
                </a:solidFill>
              </a:rPr>
            </a:br>
            <a:endParaRPr lang="fr-CA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9353652"/>
              </p:ext>
            </p:extLst>
          </p:nvPr>
        </p:nvGraphicFramePr>
        <p:xfrm>
          <a:off x="107401" y="2067694"/>
          <a:ext cx="7416826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effectLst/>
                        </a:rPr>
                        <a:t> </a:t>
                      </a:r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</a:t>
                      </a:r>
                    </a:p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</a:p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CA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78   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14956842"/>
              </p:ext>
            </p:extLst>
          </p:nvPr>
        </p:nvGraphicFramePr>
        <p:xfrm>
          <a:off x="7616474" y="2067694"/>
          <a:ext cx="1420022" cy="244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</a:t>
                      </a:r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DU MOIS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>
                          <a:effectLst/>
                          <a:latin typeface="Arial" panose="020B0604020202020204" pitchFamily="34" charset="0"/>
                        </a:rPr>
                        <a:t>1209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1149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69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evistravaux.org/wp-content/uploads/2015/10/toiture-ardois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31010" r="31084" b="16260"/>
          <a:stretch/>
        </p:blipFill>
        <p:spPr bwMode="auto">
          <a:xfrm>
            <a:off x="-2397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699542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Valeur des permis</a:t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>
                <a:solidFill>
                  <a:schemeClr val="bg1"/>
                </a:solidFill>
              </a:rPr>
              <a:t> Octobre 2018</a:t>
            </a:r>
            <a:br>
              <a:rPr lang="fr-CA" dirty="0">
                <a:solidFill>
                  <a:schemeClr val="bg1"/>
                </a:solidFill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81376906"/>
              </p:ext>
            </p:extLst>
          </p:nvPr>
        </p:nvGraphicFramePr>
        <p:xfrm>
          <a:off x="0" y="1923678"/>
          <a:ext cx="7560841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3135">
                <a:tc>
                  <a:txBody>
                    <a:bodyPr/>
                    <a:lstStyle/>
                    <a:p>
                      <a:pPr algn="ctr" fontAlgn="b"/>
                      <a:endParaRPr lang="fr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CONSTRUCTIONS NEUVES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TRANSFORMATIONS AGRANDISSEMENTS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RÉPARATIONS RÉNOVATIONS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BÂTIMENTS</a:t>
                      </a:r>
                      <a:endParaRPr lang="fr-CA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fr-CA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ACCESSOIRES</a:t>
                      </a:r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MOIS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effectLst/>
                          <a:latin typeface="Arial" panose="020B0604020202020204" pitchFamily="34" charset="0"/>
                        </a:rPr>
                        <a:t>3,8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effectLst/>
                          <a:latin typeface="Arial" panose="020B0604020202020204" pitchFamily="34" charset="0"/>
                        </a:rPr>
                        <a:t>3,9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156 000 $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87 000 $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73 000 $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181 000 $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111 000 $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349 000 $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</a:t>
                      </a:r>
                    </a:p>
                    <a:p>
                      <a:pPr algn="ctr" fontAlgn="b"/>
                      <a:r>
                        <a:rPr lang="fr-C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ANNÉE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42,2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22,2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710 000 $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762 000 $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1,4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2,4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1,8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2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07008037"/>
              </p:ext>
            </p:extLst>
          </p:nvPr>
        </p:nvGraphicFramePr>
        <p:xfrm>
          <a:off x="7596336" y="1923678"/>
          <a:ext cx="1547664" cy="2068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1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TOTAL DU MOIS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effectLst/>
                          <a:latin typeface="Arial" panose="020B0604020202020204" pitchFamily="34" charset="0"/>
                        </a:rPr>
                        <a:t>4,4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>
                          <a:effectLst/>
                          <a:latin typeface="Arial" panose="020B0604020202020204" pitchFamily="34" charset="0"/>
                        </a:rPr>
                        <a:t>4,7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36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>
                          <a:effectLst/>
                          <a:latin typeface="Arial" panose="020B0604020202020204" pitchFamily="34" charset="0"/>
                        </a:rPr>
                        <a:t>47,6 M$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1" i="0" u="none" strike="noStrike" dirty="0">
                          <a:effectLst/>
                          <a:latin typeface="Arial" panose="020B0604020202020204" pitchFamily="34" charset="0"/>
                        </a:rPr>
                        <a:t>29 M$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62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réservée aux élus</a:t>
            </a:r>
          </a:p>
        </p:txBody>
      </p:sp>
    </p:spTree>
    <p:extLst>
      <p:ext uri="{BB962C8B-B14F-4D97-AF65-F5344CB8AC3E}">
        <p14:creationId xmlns:p14="http://schemas.microsoft.com/office/powerpoint/2010/main" val="544373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Dépôt du procès-verbal du Comité consultatif d'urbanisme du mois d'octobre 2018</a:t>
            </a:r>
          </a:p>
        </p:txBody>
      </p:sp>
    </p:spTree>
    <p:extLst>
      <p:ext uri="{BB962C8B-B14F-4D97-AF65-F5344CB8AC3E}">
        <p14:creationId xmlns:p14="http://schemas.microsoft.com/office/powerpoint/2010/main" val="781687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30AE6-3762-4D0A-93D7-A5337F2299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F5098-3AC2-4CE0-BEF7-59E5368C43C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35A7F6-A515-4BEB-A934-B6609253BB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046B5E-1024-47AF-90EE-4250DC535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5128"/>
            <a:ext cx="9144000" cy="48132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95DF04-E68D-4B67-8BE2-DF54287255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713657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Dérogation mineure – 435, rue des Sittelles</a:t>
            </a:r>
          </a:p>
        </p:txBody>
      </p:sp>
    </p:spTree>
    <p:extLst>
      <p:ext uri="{BB962C8B-B14F-4D97-AF65-F5344CB8AC3E}">
        <p14:creationId xmlns:p14="http://schemas.microsoft.com/office/powerpoint/2010/main" val="1549980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4363F-DEE7-460D-BB79-60F2F92D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BD080E-2917-4A08-B685-BA26FF80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BC1AEB-47FD-4989-BFF2-1D907249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09"/>
            <a:ext cx="9144000" cy="48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3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38991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Adoption du règlement numéro 3001-2018-05 modifiant le règlement de zonage numéro 3001, tel qu'amendé, afin de modifier plusieurs dispositions</a:t>
            </a:r>
          </a:p>
        </p:txBody>
      </p:sp>
    </p:spTree>
    <p:extLst>
      <p:ext uri="{BB962C8B-B14F-4D97-AF65-F5344CB8AC3E}">
        <p14:creationId xmlns:p14="http://schemas.microsoft.com/office/powerpoint/2010/main" val="41478823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2BF91-948A-4982-B46B-BD6D7E59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1F5118-D52E-4D2B-89CD-309E2C84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FA8516-C43D-4DC0-9451-AD4EAC0408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03848" y="22921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59A4B5-0BA9-4E9D-9EF6-776B7AA6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2"/>
            <a:ext cx="9144000" cy="50156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946939-6C16-4BC7-8800-B30214D8A2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31840" y="213970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240906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− services professionnels en recherche d'eau (URB-SI-2017-253)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52AAF49-AD05-4FBB-9B02-758285B20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5925"/>
              </p:ext>
            </p:extLst>
          </p:nvPr>
        </p:nvGraphicFramePr>
        <p:xfrm>
          <a:off x="539554" y="3614166"/>
          <a:ext cx="7882643" cy="99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417">
                  <a:extLst>
                    <a:ext uri="{9D8B030D-6E8A-4147-A177-3AD203B41FA5}">
                      <a16:colId xmlns:a16="http://schemas.microsoft.com/office/drawing/2014/main" val="236547103"/>
                    </a:ext>
                  </a:extLst>
                </a:gridCol>
                <a:gridCol w="1870043">
                  <a:extLst>
                    <a:ext uri="{9D8B030D-6E8A-4147-A177-3AD203B41FA5}">
                      <a16:colId xmlns:a16="http://schemas.microsoft.com/office/drawing/2014/main" val="858646262"/>
                    </a:ext>
                  </a:extLst>
                </a:gridCol>
                <a:gridCol w="1719232">
                  <a:extLst>
                    <a:ext uri="{9D8B030D-6E8A-4147-A177-3AD203B41FA5}">
                      <a16:colId xmlns:a16="http://schemas.microsoft.com/office/drawing/2014/main" val="3825105209"/>
                    </a:ext>
                  </a:extLst>
                </a:gridCol>
                <a:gridCol w="1887951">
                  <a:extLst>
                    <a:ext uri="{9D8B030D-6E8A-4147-A177-3AD203B41FA5}">
                      <a16:colId xmlns:a16="http://schemas.microsoft.com/office/drawing/2014/main" val="557539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ENTREPRISES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POINTAGE INTÉRIMAIRE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POINTAGE FINAL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200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Groupe </a:t>
                      </a:r>
                      <a:r>
                        <a:rPr lang="fr-CA" sz="2000" dirty="0" err="1">
                          <a:effectLst/>
                        </a:rPr>
                        <a:t>Akifer</a:t>
                      </a:r>
                      <a:r>
                        <a:rPr lang="fr-CA" sz="2000" dirty="0">
                          <a:effectLst/>
                        </a:rPr>
                        <a:t> Inc.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82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65 000 $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7,69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366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4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9512" y="411510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6033" y="1812389"/>
            <a:ext cx="790616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Mandat à la firme DHC Avocats Inc. afin d'entreprendre les procédures requises relativement à un bâtiment accessoire</a:t>
            </a:r>
          </a:p>
        </p:txBody>
      </p:sp>
    </p:spTree>
    <p:extLst>
      <p:ext uri="{BB962C8B-B14F-4D97-AF65-F5344CB8AC3E}">
        <p14:creationId xmlns:p14="http://schemas.microsoft.com/office/powerpoint/2010/main" val="3035740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travaux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88056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d'entreprendre le processus d'appel d'offres relativement à l'acquisition d'un fardier d'une capacité de vingt-cinq (25) tonnes (TP-SI-2018-294)</a:t>
            </a:r>
          </a:p>
        </p:txBody>
      </p:sp>
    </p:spTree>
    <p:extLst>
      <p:ext uri="{BB962C8B-B14F-4D97-AF65-F5344CB8AC3E}">
        <p14:creationId xmlns:p14="http://schemas.microsoft.com/office/powerpoint/2010/main" val="31689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Période d'interventions du public relativement aux sujets de l'ordre du jour	</a:t>
            </a:r>
          </a:p>
        </p:txBody>
      </p:sp>
    </p:spTree>
    <p:extLst>
      <p:ext uri="{BB962C8B-B14F-4D97-AF65-F5344CB8AC3E}">
        <p14:creationId xmlns:p14="http://schemas.microsoft.com/office/powerpoint/2010/main" val="81361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− glissières de rues − programmation 2018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A0412E9-A635-444D-94F4-0DF91E1FA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16502"/>
              </p:ext>
            </p:extLst>
          </p:nvPr>
        </p:nvGraphicFramePr>
        <p:xfrm>
          <a:off x="1980353" y="3493217"/>
          <a:ext cx="5220335" cy="655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3031987612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272245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ENTREPRISES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109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Entreprise </a:t>
                      </a:r>
                      <a:r>
                        <a:rPr lang="fr-CA" sz="2000" dirty="0" err="1">
                          <a:effectLst/>
                        </a:rPr>
                        <a:t>Ployard</a:t>
                      </a:r>
                      <a:r>
                        <a:rPr lang="fr-CA" sz="2000" dirty="0">
                          <a:effectLst/>
                        </a:rPr>
                        <a:t> 2000 Inc.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14 457 $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644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3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conclure une entente avec le Club de motoneige les Lynx de Deux-Montagnes relativement au droit de passage sur le territoire de la Ville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6504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signature d'ententes afin de permettre aux véhicules de services publics d'effectuer un virage à même une entrée charretière ou un terrain privé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84D4B75-284C-44F2-B9D4-6BC7A4C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15" y="3939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7293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 journalier surnuméraire − poste de remplacement d'une durée indéterminée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395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4.6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3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d'ajout d'un arrêt supplémentaire pour le service de Transport adapté et collectif (TAC) MRC de La </a:t>
            </a:r>
            <a:r>
              <a:rPr lang="fr-CA" dirty="0" err="1"/>
              <a:t>Rivière-du-Nord</a:t>
            </a:r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BFEFD-5E10-4C45-B91F-926BCECBBACD}"/>
              </a:ext>
            </a:extLst>
          </p:cNvPr>
          <p:cNvSpPr/>
          <p:nvPr/>
        </p:nvSpPr>
        <p:spPr>
          <a:xfrm>
            <a:off x="566667" y="3867894"/>
            <a:ext cx="8051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Arial" panose="020B0604020202020204" pitchFamily="34" charset="0"/>
                <a:ea typeface="Calibri" panose="020F0502020204030204" pitchFamily="34" charset="0"/>
              </a:rPr>
              <a:t>C79 &gt; intersection des rues</a:t>
            </a:r>
          </a:p>
          <a:p>
            <a:r>
              <a:rPr lang="fr-CA" sz="3200" dirty="0">
                <a:latin typeface="Arial" panose="020B0604020202020204" pitchFamily="34" charset="0"/>
                <a:ea typeface="Calibri" panose="020F0502020204030204" pitchFamily="34" charset="0"/>
              </a:rPr>
              <a:t>Marc-André et de l'Épée</a:t>
            </a:r>
            <a:endParaRPr lang="fr-CA" sz="3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D74499-5C83-410C-BFCB-A2D75031F1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51" y="3363838"/>
            <a:ext cx="2067549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131590"/>
            <a:ext cx="5958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incendie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8960888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Demande à la MRC de La </a:t>
            </a:r>
            <a:r>
              <a:rPr lang="fr-CA" dirty="0" err="1"/>
              <a:t>Rivière-du-Nord</a:t>
            </a:r>
            <a:r>
              <a:rPr lang="fr-CA" dirty="0"/>
              <a:t> d’entreprendre les démarches requises afin de procéder à la modification du schéma de couverture de risques en vigueur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42891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 procéder à une demande de subvention dans le cadre du Programme d'aide financière pour la formation des pompiers volontaires ou à temps partiel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4299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Fin de la période de probation – capitaine à la gestion des risques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4623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Retour aux fonctions antérieures de monsieur Alexandre Charest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282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3408" y="20760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Programme triennal d’immobilisation 2019, 2020 et 2021</a:t>
            </a:r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23226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5.5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de contrat − achat d'équipements de stabilisation des victimes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B954B8-BDE2-4FA6-BACD-3CEF63198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77689"/>
              </p:ext>
            </p:extLst>
          </p:nvPr>
        </p:nvGraphicFramePr>
        <p:xfrm>
          <a:off x="1482906" y="3436109"/>
          <a:ext cx="6178185" cy="983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3314">
                  <a:extLst>
                    <a:ext uri="{9D8B030D-6E8A-4147-A177-3AD203B41FA5}">
                      <a16:colId xmlns:a16="http://schemas.microsoft.com/office/drawing/2014/main" val="455466848"/>
                    </a:ext>
                  </a:extLst>
                </a:gridCol>
                <a:gridCol w="2384871">
                  <a:extLst>
                    <a:ext uri="{9D8B030D-6E8A-4147-A177-3AD203B41FA5}">
                      <a16:colId xmlns:a16="http://schemas.microsoft.com/office/drawing/2014/main" val="2871668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ENTREPRISES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PRIX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3286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Équipements </a:t>
                      </a:r>
                      <a:r>
                        <a:rPr lang="fr-CA" sz="2000" dirty="0" err="1">
                          <a:effectLst/>
                        </a:rPr>
                        <a:t>Médi-Sécur</a:t>
                      </a:r>
                      <a:r>
                        <a:rPr lang="fr-CA" sz="2000" dirty="0">
                          <a:effectLst/>
                        </a:rPr>
                        <a:t> Inc.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</a:rPr>
                        <a:t>2 688,85 $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89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err="1">
                          <a:effectLst/>
                        </a:rPr>
                        <a:t>Aréo</a:t>
                      </a:r>
                      <a:r>
                        <a:rPr lang="fr-CA" sz="2000" dirty="0">
                          <a:effectLst/>
                        </a:rPr>
                        <a:t>-Feu Ltée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</a:rPr>
                        <a:t>4 586,00 $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66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4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67544" y="163564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9796" y="411510"/>
            <a:ext cx="7772400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5.6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92367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6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3548" y="1960692"/>
            <a:ext cx="8136903" cy="284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1520" y="1923678"/>
            <a:ext cx="85217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Achat de raquettes et rallonges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AB8EF1C-854D-4597-83A0-FE4D889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377" y="39402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255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627534"/>
            <a:ext cx="5958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sports,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des loisirs et de la vie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communautaire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98757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769057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Octroi d'aides financières dans le cadre du programme de soutien à l'élite sportive pour l'année 2018</a:t>
            </a:r>
          </a:p>
        </p:txBody>
      </p:sp>
    </p:spTree>
    <p:extLst>
      <p:ext uri="{BB962C8B-B14F-4D97-AF65-F5344CB8AC3E}">
        <p14:creationId xmlns:p14="http://schemas.microsoft.com/office/powerpoint/2010/main" val="18272508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au Centre d'entraide de Saint-Colomban de procéder à la tenue d'un barrage routier afin d'amasser des fonds lors de la Guignolée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79D66BD-D210-44A2-A644-26A41D08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2700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124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6.3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Nomination d'un concierge, poste régulier à horaire variable</a:t>
            </a:r>
          </a:p>
        </p:txBody>
      </p:sp>
    </p:spTree>
    <p:extLst>
      <p:ext uri="{BB962C8B-B14F-4D97-AF65-F5344CB8AC3E}">
        <p14:creationId xmlns:p14="http://schemas.microsoft.com/office/powerpoint/2010/main" val="20505685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4654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bibliothèque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541794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35944" y="1635646"/>
            <a:ext cx="8669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38075" y="411510"/>
            <a:ext cx="8398824" cy="1102519"/>
          </a:xfrm>
        </p:spPr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9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008" y="1563638"/>
            <a:ext cx="812343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p:sp>
        <p:nvSpPr>
          <p:cNvPr id="7" name="Sous-titre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1520" y="1707654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dirty="0"/>
              <a:t>Autorisation de gracier les frais de retard en contrepartie de la remise de denrées non périssables</a:t>
            </a:r>
          </a:p>
        </p:txBody>
      </p:sp>
    </p:spTree>
    <p:extLst>
      <p:ext uri="{BB962C8B-B14F-4D97-AF65-F5344CB8AC3E}">
        <p14:creationId xmlns:p14="http://schemas.microsoft.com/office/powerpoint/2010/main" val="26048698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au public</a:t>
            </a:r>
            <a:endParaRPr lang="fr-C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9968874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123728" y="1399297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en-C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5400" b="1" dirty="0">
                <a:latin typeface="Arial" panose="020B0604020202020204" pitchFamily="34" charset="0"/>
                <a:cs typeface="Arial" panose="020B0604020202020204" pitchFamily="34" charset="0"/>
              </a:rPr>
              <a:t>de la séance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82541" y="1491630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b="1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95163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19AFE-A00C-4C04-986C-B81384BB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F617A-D079-4189-BA6D-E820D36CD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4DD7C0-9AF4-44AC-BBBE-86330498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"/>
            <a:ext cx="9144000" cy="51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7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0676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Merci, bonne fin de soirée !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6055697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08721" y="1635646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Ville.de.Saint.Colomban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3010942" y="2553148"/>
            <a:ext cx="2474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st.colomban.qc.ca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010943" y="2055049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St_Colomban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B42E6-822C-421E-AB0D-7BE6467C9CF1}"/>
              </a:ext>
            </a:extLst>
          </p:cNvPr>
          <p:cNvSpPr/>
          <p:nvPr/>
        </p:nvSpPr>
        <p:spPr>
          <a:xfrm>
            <a:off x="2747478" y="1621677"/>
            <a:ext cx="241510" cy="3234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362" name="Picture 2" descr="RÃ©sultats de recherche d'images pour Â«Â facebookÂ Â»">
            <a:extLst>
              <a:ext uri="{FF2B5EF4-FFF2-40B4-BE49-F238E27FC236}">
                <a16:creationId xmlns:a16="http://schemas.microsoft.com/office/drawing/2014/main" id="{2EC65162-402C-4547-870F-25599293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62" y="1491630"/>
            <a:ext cx="573943" cy="5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associÃ©e">
            <a:extLst>
              <a:ext uri="{FF2B5EF4-FFF2-40B4-BE49-F238E27FC236}">
                <a16:creationId xmlns:a16="http://schemas.microsoft.com/office/drawing/2014/main" id="{F6DE5435-6998-425D-A098-63A7E9DE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88" y="2072882"/>
            <a:ext cx="410387" cy="3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Ã©sultats de recherche d'images pour Â«Â websiteÂ Â»">
            <a:extLst>
              <a:ext uri="{FF2B5EF4-FFF2-40B4-BE49-F238E27FC236}">
                <a16:creationId xmlns:a16="http://schemas.microsoft.com/office/drawing/2014/main" id="{C4F81C2E-C497-4F92-8ED2-B0775F84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59" y="2493974"/>
            <a:ext cx="464916" cy="4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3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MODÈLE_PPT Séance du consei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40362</TotalTime>
  <Words>1154</Words>
  <Application>Microsoft Office PowerPoint</Application>
  <PresentationFormat>Affichage à l'écran (16:9)</PresentationFormat>
  <Paragraphs>293</Paragraphs>
  <Slides>91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91</vt:i4>
      </vt:variant>
    </vt:vector>
  </HeadingPairs>
  <TitlesOfParts>
    <vt:vector size="95" baseType="lpstr">
      <vt:lpstr>Arial</vt:lpstr>
      <vt:lpstr>Calibri</vt:lpstr>
      <vt:lpstr>Times New Roman</vt:lpstr>
      <vt:lpstr>MODÈLE_PPT Séance du conseil_2016</vt:lpstr>
      <vt:lpstr>Présentation PowerPoint</vt:lpstr>
      <vt:lpstr>Ouverture de la séance</vt:lpstr>
      <vt:lpstr>Adoption de l’ordre du jour </vt:lpstr>
      <vt:lpstr>Administration générale</vt:lpstr>
      <vt:lpstr>2.1</vt:lpstr>
      <vt:lpstr>2.2</vt:lpstr>
      <vt:lpstr>2.3</vt:lpstr>
      <vt:lpstr>2.4</vt:lpstr>
      <vt:lpstr>Présentation PowerPoint</vt:lpstr>
      <vt:lpstr>Présentation PowerPoint</vt:lpstr>
      <vt:lpstr>Présentation PowerPoint</vt:lpstr>
      <vt:lpstr>Présentation PowerPoint</vt:lpstr>
      <vt:lpstr>Ouverture de la séance</vt:lpstr>
      <vt:lpstr>Adoption de l’ordre du jour </vt:lpstr>
      <vt:lpstr>Administration générale</vt:lpstr>
      <vt:lpstr>2.1</vt:lpstr>
      <vt:lpstr>2.2</vt:lpstr>
      <vt:lpstr>Présentation PowerPoint</vt:lpstr>
      <vt:lpstr>Présentation PowerPoint</vt:lpstr>
      <vt:lpstr>2.3</vt:lpstr>
      <vt:lpstr>2.4</vt:lpstr>
      <vt:lpstr>Présentation PowerPoint</vt:lpstr>
      <vt:lpstr>2.5</vt:lpstr>
      <vt:lpstr>Présentation PowerPoint</vt:lpstr>
      <vt:lpstr>2.6</vt:lpstr>
      <vt:lpstr>2.7</vt:lpstr>
      <vt:lpstr>Présentation PowerPoint</vt:lpstr>
      <vt:lpstr>2.8</vt:lpstr>
      <vt:lpstr>Présentation PowerPoint</vt:lpstr>
      <vt:lpstr>2.9</vt:lpstr>
      <vt:lpstr>Présentation PowerPoint</vt:lpstr>
      <vt:lpstr>2.10</vt:lpstr>
      <vt:lpstr>2.11</vt:lpstr>
      <vt:lpstr>Présentation PowerPoint</vt:lpstr>
      <vt:lpstr>2.12</vt:lpstr>
      <vt:lpstr>Présentation PowerPoint</vt:lpstr>
      <vt:lpstr>2.13</vt:lpstr>
      <vt:lpstr>Présentation PowerPoint</vt:lpstr>
      <vt:lpstr>2.14</vt:lpstr>
      <vt:lpstr>Présentation PowerPoint</vt:lpstr>
      <vt:lpstr>2.15</vt:lpstr>
      <vt:lpstr>2.16</vt:lpstr>
      <vt:lpstr>Présentation PowerPoint</vt:lpstr>
      <vt:lpstr>2.17</vt:lpstr>
      <vt:lpstr>Présentation PowerPoint</vt:lpstr>
      <vt:lpstr>2.18</vt:lpstr>
      <vt:lpstr>2.19</vt:lpstr>
      <vt:lpstr>2.20</vt:lpstr>
      <vt:lpstr>Présentation PowerPoint</vt:lpstr>
      <vt:lpstr>2.21</vt:lpstr>
      <vt:lpstr>2.22</vt:lpstr>
      <vt:lpstr>2.23</vt:lpstr>
      <vt:lpstr>2.24</vt:lpstr>
      <vt:lpstr>2.25</vt:lpstr>
      <vt:lpstr>2.26</vt:lpstr>
      <vt:lpstr>Présentation PowerPoint</vt:lpstr>
      <vt:lpstr>3.1</vt:lpstr>
      <vt:lpstr>Nombre de permis Octobre 2018 </vt:lpstr>
      <vt:lpstr>Valeur des permis  Octobre 2018 </vt:lpstr>
      <vt:lpstr>3.2</vt:lpstr>
      <vt:lpstr>Présentation PowerPoint</vt:lpstr>
      <vt:lpstr>3.3</vt:lpstr>
      <vt:lpstr>Présentation PowerPoint</vt:lpstr>
      <vt:lpstr>3.4</vt:lpstr>
      <vt:lpstr>Présentation PowerPoint</vt:lpstr>
      <vt:lpstr>3.5</vt:lpstr>
      <vt:lpstr>3.6</vt:lpstr>
      <vt:lpstr>Présentation PowerPoint</vt:lpstr>
      <vt:lpstr>4.1</vt:lpstr>
      <vt:lpstr>4.2</vt:lpstr>
      <vt:lpstr>4.3</vt:lpstr>
      <vt:lpstr>4.4</vt:lpstr>
      <vt:lpstr>4.5</vt:lpstr>
      <vt:lpstr>4.6</vt:lpstr>
      <vt:lpstr>Présentation PowerPoint</vt:lpstr>
      <vt:lpstr>5.1</vt:lpstr>
      <vt:lpstr>5.2</vt:lpstr>
      <vt:lpstr>5.3</vt:lpstr>
      <vt:lpstr>5.4</vt:lpstr>
      <vt:lpstr>5.5</vt:lpstr>
      <vt:lpstr>5.6</vt:lpstr>
      <vt:lpstr>Présentation PowerPoint</vt:lpstr>
      <vt:lpstr>6.1</vt:lpstr>
      <vt:lpstr>6.2</vt:lpstr>
      <vt:lpstr>6.3</vt:lpstr>
      <vt:lpstr>Présentation PowerPoint</vt:lpstr>
      <vt:lpstr>7.1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CONSEIL MUNICIPAL</dc:title>
  <dc:creator>Maxime Dorais</dc:creator>
  <cp:lastModifiedBy>Maxime Dorais</cp:lastModifiedBy>
  <cp:revision>468</cp:revision>
  <cp:lastPrinted>2018-11-13T20:03:49Z</cp:lastPrinted>
  <dcterms:created xsi:type="dcterms:W3CDTF">2016-07-11T19:55:52Z</dcterms:created>
  <dcterms:modified xsi:type="dcterms:W3CDTF">2018-11-13T23:39:37Z</dcterms:modified>
</cp:coreProperties>
</file>