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2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947" r:id="rId2"/>
    <p:sldId id="948" r:id="rId3"/>
    <p:sldId id="949" r:id="rId4"/>
    <p:sldId id="950" r:id="rId5"/>
    <p:sldId id="951" r:id="rId6"/>
    <p:sldId id="952" r:id="rId7"/>
    <p:sldId id="1065" r:id="rId8"/>
    <p:sldId id="953" r:id="rId9"/>
    <p:sldId id="954" r:id="rId10"/>
    <p:sldId id="1015" r:id="rId11"/>
    <p:sldId id="770" r:id="rId12"/>
    <p:sldId id="1054" r:id="rId13"/>
    <p:sldId id="323" r:id="rId14"/>
    <p:sldId id="1055" r:id="rId15"/>
    <p:sldId id="538" r:id="rId16"/>
    <p:sldId id="433" r:id="rId17"/>
    <p:sldId id="1056" r:id="rId18"/>
    <p:sldId id="658" r:id="rId19"/>
    <p:sldId id="1018" r:id="rId20"/>
    <p:sldId id="434" r:id="rId21"/>
    <p:sldId id="901" r:id="rId22"/>
    <p:sldId id="905" r:id="rId23"/>
    <p:sldId id="906" r:id="rId24"/>
    <p:sldId id="907" r:id="rId25"/>
    <p:sldId id="908" r:id="rId26"/>
    <p:sldId id="909" r:id="rId27"/>
    <p:sldId id="910" r:id="rId28"/>
    <p:sldId id="911" r:id="rId29"/>
    <p:sldId id="912" r:id="rId30"/>
    <p:sldId id="927" r:id="rId31"/>
    <p:sldId id="267" r:id="rId32"/>
    <p:sldId id="290" r:id="rId33"/>
    <p:sldId id="580" r:id="rId34"/>
    <p:sldId id="579" r:id="rId35"/>
    <p:sldId id="291" r:id="rId36"/>
    <p:sldId id="946" r:id="rId37"/>
    <p:sldId id="469" r:id="rId38"/>
    <p:sldId id="702" r:id="rId39"/>
    <p:sldId id="587" r:id="rId40"/>
    <p:sldId id="918" r:id="rId41"/>
    <p:sldId id="1062" r:id="rId42"/>
    <p:sldId id="586" r:id="rId43"/>
    <p:sldId id="845" r:id="rId44"/>
    <p:sldId id="1026" r:id="rId45"/>
    <p:sldId id="1027" r:id="rId46"/>
    <p:sldId id="1063" r:id="rId47"/>
    <p:sldId id="1028" r:id="rId48"/>
    <p:sldId id="1029" r:id="rId49"/>
    <p:sldId id="268" r:id="rId50"/>
    <p:sldId id="478" r:id="rId51"/>
    <p:sldId id="1057" r:id="rId52"/>
    <p:sldId id="811" r:id="rId53"/>
    <p:sldId id="935" r:id="rId54"/>
    <p:sldId id="934" r:id="rId55"/>
    <p:sldId id="271" r:id="rId56"/>
    <p:sldId id="881" r:id="rId57"/>
    <p:sldId id="942" r:id="rId58"/>
    <p:sldId id="1060" r:id="rId59"/>
    <p:sldId id="612" r:id="rId60"/>
    <p:sldId id="1059" r:id="rId61"/>
    <p:sldId id="1033" r:id="rId62"/>
    <p:sldId id="377" r:id="rId63"/>
    <p:sldId id="274" r:id="rId64"/>
    <p:sldId id="275" r:id="rId65"/>
    <p:sldId id="259" r:id="rId66"/>
  </p:sldIdLst>
  <p:sldSz cx="9144000" cy="5143500" type="screen16x9"/>
  <p:notesSz cx="9866313" cy="67357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82" autoAdjust="0"/>
  </p:normalViewPr>
  <p:slideViewPr>
    <p:cSldViewPr snapToObjects="1">
      <p:cViewPr varScale="1">
        <p:scale>
          <a:sx n="144" d="100"/>
          <a:sy n="144" d="100"/>
        </p:scale>
        <p:origin x="654" y="12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275103" cy="336905"/>
          </a:xfrm>
          <a:prstGeom prst="rect">
            <a:avLst/>
          </a:prstGeom>
        </p:spPr>
        <p:txBody>
          <a:bodyPr vert="horz" lIns="90758" tIns="45379" rIns="90758" bIns="4537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588960" y="0"/>
            <a:ext cx="4275103" cy="336905"/>
          </a:xfrm>
          <a:prstGeom prst="rect">
            <a:avLst/>
          </a:prstGeom>
        </p:spPr>
        <p:txBody>
          <a:bodyPr vert="horz" lIns="90758" tIns="45379" rIns="90758" bIns="45379" rtlCol="0"/>
          <a:lstStyle>
            <a:lvl1pPr algn="r">
              <a:defRPr sz="1200"/>
            </a:lvl1pPr>
          </a:lstStyle>
          <a:p>
            <a:fld id="{6942EE58-EBDF-430B-97CF-041C529ED265}" type="datetimeFigureOut">
              <a:rPr lang="fr-CA" smtClean="0"/>
              <a:t>2019-01-16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6397701"/>
            <a:ext cx="4275103" cy="336905"/>
          </a:xfrm>
          <a:prstGeom prst="rect">
            <a:avLst/>
          </a:prstGeom>
        </p:spPr>
        <p:txBody>
          <a:bodyPr vert="horz" lIns="90758" tIns="45379" rIns="90758" bIns="4537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588960" y="6397701"/>
            <a:ext cx="4275103" cy="336905"/>
          </a:xfrm>
          <a:prstGeom prst="rect">
            <a:avLst/>
          </a:prstGeom>
        </p:spPr>
        <p:txBody>
          <a:bodyPr vert="horz" lIns="90758" tIns="45379" rIns="90758" bIns="45379" rtlCol="0" anchor="b"/>
          <a:lstStyle>
            <a:lvl1pPr algn="r">
              <a:defRPr sz="1200"/>
            </a:lvl1pPr>
          </a:lstStyle>
          <a:p>
            <a:fld id="{1841BC13-57B1-4F76-B552-546C1D5A8D4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1327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275103" cy="336905"/>
          </a:xfrm>
          <a:prstGeom prst="rect">
            <a:avLst/>
          </a:prstGeom>
        </p:spPr>
        <p:txBody>
          <a:bodyPr vert="horz" lIns="90758" tIns="45379" rIns="90758" bIns="4537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88960" y="0"/>
            <a:ext cx="4275103" cy="336905"/>
          </a:xfrm>
          <a:prstGeom prst="rect">
            <a:avLst/>
          </a:prstGeom>
        </p:spPr>
        <p:txBody>
          <a:bodyPr vert="horz" lIns="90758" tIns="45379" rIns="90758" bIns="45379" rtlCol="0"/>
          <a:lstStyle>
            <a:lvl1pPr algn="r">
              <a:defRPr sz="1200"/>
            </a:lvl1pPr>
          </a:lstStyle>
          <a:p>
            <a:fld id="{D4FFAC0A-1E94-453A-A647-BF95D01304C7}" type="datetimeFigureOut">
              <a:rPr lang="fr-CA" smtClean="0"/>
              <a:t>2019-01-16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8" tIns="45379" rIns="90758" bIns="45379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87083" y="3200009"/>
            <a:ext cx="7892149" cy="3030977"/>
          </a:xfrm>
          <a:prstGeom prst="rect">
            <a:avLst/>
          </a:prstGeom>
        </p:spPr>
        <p:txBody>
          <a:bodyPr vert="horz" lIns="90758" tIns="45379" rIns="90758" bIns="45379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6397701"/>
            <a:ext cx="4275103" cy="336905"/>
          </a:xfrm>
          <a:prstGeom prst="rect">
            <a:avLst/>
          </a:prstGeom>
        </p:spPr>
        <p:txBody>
          <a:bodyPr vert="horz" lIns="90758" tIns="45379" rIns="90758" bIns="4537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88960" y="6397701"/>
            <a:ext cx="4275103" cy="336905"/>
          </a:xfrm>
          <a:prstGeom prst="rect">
            <a:avLst/>
          </a:prstGeom>
        </p:spPr>
        <p:txBody>
          <a:bodyPr vert="horz" lIns="90758" tIns="45379" rIns="90758" bIns="45379" rtlCol="0" anchor="b"/>
          <a:lstStyle>
            <a:lvl1pPr algn="r">
              <a:defRPr sz="1200"/>
            </a:lvl1pPr>
          </a:lstStyle>
          <a:p>
            <a:fld id="{D00FEB86-FB0F-476B-90DF-E07B6C4B382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42453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FEB86-FB0F-476B-90DF-E07B6C4B3822}" type="slidenum">
              <a:rPr lang="fr-CA" smtClean="0"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4082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FEB86-FB0F-476B-90DF-E07B6C4B3822}" type="slidenum">
              <a:rPr lang="fr-CA" smtClean="0"/>
              <a:t>34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1191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2268-6556-4EDA-BC98-75163ACD0F17}" type="datetimeFigureOut">
              <a:rPr lang="fr-CA" smtClean="0"/>
              <a:t>2019-01-16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8568-ACB2-46F7-8B36-F7FE4531E2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441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2268-6556-4EDA-BC98-75163ACD0F17}" type="datetimeFigureOut">
              <a:rPr lang="fr-CA" smtClean="0"/>
              <a:t>2019-01-16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8568-ACB2-46F7-8B36-F7FE4531E2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668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2268-6556-4EDA-BC98-75163ACD0F17}" type="datetimeFigureOut">
              <a:rPr lang="fr-CA" smtClean="0"/>
              <a:t>2019-01-16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8568-ACB2-46F7-8B36-F7FE4531E2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0737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2268-6556-4EDA-BC98-75163ACD0F17}" type="datetimeFigureOut">
              <a:rPr lang="fr-CA" smtClean="0"/>
              <a:t>2019-01-16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8568-ACB2-46F7-8B36-F7FE4531E2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18016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2268-6556-4EDA-BC98-75163ACD0F17}" type="datetimeFigureOut">
              <a:rPr lang="fr-CA" smtClean="0"/>
              <a:t>2019-01-16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8568-ACB2-46F7-8B36-F7FE4531E2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14634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2268-6556-4EDA-BC98-75163ACD0F17}" type="datetimeFigureOut">
              <a:rPr lang="fr-CA" smtClean="0"/>
              <a:t>2019-01-16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8568-ACB2-46F7-8B36-F7FE4531E2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8115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2268-6556-4EDA-BC98-75163ACD0F17}" type="datetimeFigureOut">
              <a:rPr lang="fr-CA" smtClean="0"/>
              <a:t>2019-01-16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8568-ACB2-46F7-8B36-F7FE4531E2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35536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2268-6556-4EDA-BC98-75163ACD0F17}" type="datetimeFigureOut">
              <a:rPr lang="fr-CA" smtClean="0"/>
              <a:t>2019-01-16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8568-ACB2-46F7-8B36-F7FE4531E2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37701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2268-6556-4EDA-BC98-75163ACD0F17}" type="datetimeFigureOut">
              <a:rPr lang="fr-CA" smtClean="0"/>
              <a:t>2019-01-16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8568-ACB2-46F7-8B36-F7FE4531E2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2056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2268-6556-4EDA-BC98-75163ACD0F17}" type="datetimeFigureOut">
              <a:rPr lang="fr-CA" smtClean="0"/>
              <a:t>2019-01-16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8568-ACB2-46F7-8B36-F7FE4531E2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216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2268-6556-4EDA-BC98-75163ACD0F17}" type="datetimeFigureOut">
              <a:rPr lang="fr-CA" smtClean="0"/>
              <a:t>2019-01-16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8568-ACB2-46F7-8B36-F7FE4531E2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7585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B2268-6556-4EDA-BC98-75163ACD0F17}" type="datetimeFigureOut">
              <a:rPr lang="fr-CA" smtClean="0"/>
              <a:t>2019-01-16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A8568-ACB2-46F7-8B36-F7FE4531E2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22221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3.xml"/><Relationship Id="rId7" Type="http://schemas.openxmlformats.org/officeDocument/2006/relationships/image" Target="../media/image1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75.xml"/><Relationship Id="rId4" Type="http://schemas.openxmlformats.org/officeDocument/2006/relationships/tags" Target="../tags/tag7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85.xml"/><Relationship Id="rId4" Type="http://schemas.openxmlformats.org/officeDocument/2006/relationships/tags" Target="../tags/tag8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0.xml"/><Relationship Id="rId4" Type="http://schemas.openxmlformats.org/officeDocument/2006/relationships/tags" Target="../tags/tag8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5.xml"/><Relationship Id="rId4" Type="http://schemas.openxmlformats.org/officeDocument/2006/relationships/tags" Target="../tags/tag9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00.xml"/><Relationship Id="rId4" Type="http://schemas.openxmlformats.org/officeDocument/2006/relationships/tags" Target="../tags/tag9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05.xml"/><Relationship Id="rId4" Type="http://schemas.openxmlformats.org/officeDocument/2006/relationships/tags" Target="../tags/tag10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10.xml"/><Relationship Id="rId4" Type="http://schemas.openxmlformats.org/officeDocument/2006/relationships/tags" Target="../tags/tag10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4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18.xml"/><Relationship Id="rId4" Type="http://schemas.openxmlformats.org/officeDocument/2006/relationships/tags" Target="../tags/tag1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7" Type="http://schemas.openxmlformats.org/officeDocument/2006/relationships/image" Target="../media/image9.jpe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31.xml"/><Relationship Id="rId4" Type="http://schemas.openxmlformats.org/officeDocument/2006/relationships/tags" Target="../tags/tag1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37.xml"/><Relationship Id="rId4" Type="http://schemas.openxmlformats.org/officeDocument/2006/relationships/tags" Target="../tags/tag13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4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5" Type="http://schemas.openxmlformats.org/officeDocument/2006/relationships/tags" Target="../tags/tag142.xml"/><Relationship Id="rId4" Type="http://schemas.openxmlformats.org/officeDocument/2006/relationships/tags" Target="../tags/tag14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48.xml"/><Relationship Id="rId4" Type="http://schemas.openxmlformats.org/officeDocument/2006/relationships/tags" Target="../tags/tag1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55.xml"/><Relationship Id="rId4" Type="http://schemas.openxmlformats.org/officeDocument/2006/relationships/tags" Target="../tags/tag15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60.xml"/><Relationship Id="rId4" Type="http://schemas.openxmlformats.org/officeDocument/2006/relationships/tags" Target="../tags/tag15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65.xml"/><Relationship Id="rId4" Type="http://schemas.openxmlformats.org/officeDocument/2006/relationships/tags" Target="../tags/tag16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70.xml"/><Relationship Id="rId4" Type="http://schemas.openxmlformats.org/officeDocument/2006/relationships/tags" Target="../tags/tag16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75.xml"/><Relationship Id="rId4" Type="http://schemas.openxmlformats.org/officeDocument/2006/relationships/tags" Target="../tags/tag17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80.xml"/><Relationship Id="rId4" Type="http://schemas.openxmlformats.org/officeDocument/2006/relationships/tags" Target="../tags/tag17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88.xml"/><Relationship Id="rId4" Type="http://schemas.openxmlformats.org/officeDocument/2006/relationships/tags" Target="../tags/tag18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93.xml"/><Relationship Id="rId4" Type="http://schemas.openxmlformats.org/officeDocument/2006/relationships/tags" Target="../tags/tag19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98.xml"/><Relationship Id="rId4" Type="http://schemas.openxmlformats.org/officeDocument/2006/relationships/tags" Target="../tags/tag19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03.xml"/><Relationship Id="rId4" Type="http://schemas.openxmlformats.org/officeDocument/2006/relationships/tags" Target="../tags/tag20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4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4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1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19.xml"/><Relationship Id="rId1" Type="http://schemas.openxmlformats.org/officeDocument/2006/relationships/tags" Target="../tags/tag2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2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2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9.xml"/><Relationship Id="rId1" Type="http://schemas.openxmlformats.org/officeDocument/2006/relationships/tags" Target="../tags/tag22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4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4.xml"/><Relationship Id="rId1" Type="http://schemas.openxmlformats.org/officeDocument/2006/relationships/tags" Target="../tags/tag233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237.xml"/><Relationship Id="rId7" Type="http://schemas.openxmlformats.org/officeDocument/2006/relationships/image" Target="../media/image17.png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rive.google.com/open?id=1MhHzZm-3qF_rD-_l8kH-NfB-DA20ljf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7" t="26296" r="-1790" b="11545"/>
          <a:stretch/>
        </p:blipFill>
        <p:spPr>
          <a:xfrm>
            <a:off x="0" y="-71025"/>
            <a:ext cx="9396536" cy="5285550"/>
          </a:xfrm>
          <a:prstGeom prst="rect">
            <a:avLst/>
          </a:prstGeom>
        </p:spPr>
      </p:pic>
      <p:pic>
        <p:nvPicPr>
          <p:cNvPr id="1026" name="Picture 2" descr="P:\Communications\16- PHOTOS-VIDÉOS\02 BÂTIMENTS MUNICIPAUX\Hôtel de ville\IMG_6019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6752" y="-236562"/>
            <a:ext cx="9217024" cy="614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/>
          <p:cNvSpPr/>
          <p:nvPr>
            <p:custDataLst>
              <p:tags r:id="rId3"/>
            </p:custDataLst>
          </p:nvPr>
        </p:nvSpPr>
        <p:spPr>
          <a:xfrm>
            <a:off x="4211960" y="-1160884"/>
            <a:ext cx="7920880" cy="75608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Titre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98268" y="699542"/>
            <a:ext cx="10657184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br>
              <a:rPr lang="fr-CA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7100" b="1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SÉANCE</a:t>
            </a:r>
            <a:br>
              <a:rPr lang="fr-CA" sz="7100" b="1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7100" b="1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 CONSEIL</a:t>
            </a:r>
            <a:br>
              <a:rPr lang="fr-CA" sz="7100" b="1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7100" b="1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MUNICIPAL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30428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33408" y="20760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Dépôt du rapport du ministère des Affaires municipales et de l'Habitation (MAMH) relativement au suivi des recommandations formulées dans le rapport de vérification de janvier 2013</a:t>
            </a:r>
          </a:p>
        </p:txBody>
      </p:sp>
    </p:spTree>
    <p:extLst>
      <p:ext uri="{BB962C8B-B14F-4D97-AF65-F5344CB8AC3E}">
        <p14:creationId xmlns:p14="http://schemas.microsoft.com/office/powerpoint/2010/main" val="2454926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2.6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33408" y="20760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Approbation de la liste des comptes à payer et autorisation de paiement</a:t>
            </a:r>
          </a:p>
        </p:txBody>
      </p:sp>
    </p:spTree>
    <p:extLst>
      <p:ext uri="{BB962C8B-B14F-4D97-AF65-F5344CB8AC3E}">
        <p14:creationId xmlns:p14="http://schemas.microsoft.com/office/powerpoint/2010/main" val="4101101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210BD2-56FB-40B8-A4DF-765EDAB74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4E2DE8-A3A0-422B-911B-DC32F234F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1467A25-B149-46E8-85EB-B8FF6DA99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78" y="0"/>
            <a:ext cx="85004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25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2.7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33408" y="20760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Dépôt du rapport des dépenses et des paiements autorisés pour la période du 01 au 31 décembre 2018</a:t>
            </a:r>
            <a:endParaRPr lang="fr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420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A2FB66-885E-4D9F-9566-5E7A7D2C5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0298E2-0E11-4CD0-9194-E6C88FA5E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945825B-6754-41F0-98A2-73B1DC138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17" y="0"/>
            <a:ext cx="8492166" cy="51435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9050F99-E236-457A-857B-16A2F9C3CF8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284240" y="229210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Extrait</a:t>
            </a:r>
          </a:p>
        </p:txBody>
      </p:sp>
    </p:spTree>
    <p:extLst>
      <p:ext uri="{BB962C8B-B14F-4D97-AF65-F5344CB8AC3E}">
        <p14:creationId xmlns:p14="http://schemas.microsoft.com/office/powerpoint/2010/main" val="759836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2.8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7544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0280" y="1983537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Autorisation d'entreprendre les procédures relatives à la vente d'immeubles pour défaut de paiement de l’impôt foncier par la Municipalité régionale de comté de La </a:t>
            </a:r>
            <a:r>
              <a:rPr lang="fr-CA" dirty="0" err="1"/>
              <a:t>Rivière-du-Nord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37538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2.9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7544" y="1960692"/>
            <a:ext cx="8352928" cy="2771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81008" y="2211710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Autorisation de signature d'une entente avec La Maison d'Ariane</a:t>
            </a:r>
          </a:p>
        </p:txBody>
      </p:sp>
    </p:spTree>
    <p:extLst>
      <p:ext uri="{BB962C8B-B14F-4D97-AF65-F5344CB8AC3E}">
        <p14:creationId xmlns:p14="http://schemas.microsoft.com/office/powerpoint/2010/main" val="4089384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29DA5B-9E82-45EB-A771-A19FCFE2E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D31908-BF70-462F-A272-7198C4CF1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D54BEE2-DBDA-4230-BFE7-FEB9D5114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143" y="0"/>
            <a:ext cx="6243714" cy="51435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EB318C5-FBFF-4AA5-BB62-5DED513E67F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284240" y="229210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Extrait</a:t>
            </a:r>
          </a:p>
        </p:txBody>
      </p:sp>
    </p:spTree>
    <p:extLst>
      <p:ext uri="{BB962C8B-B14F-4D97-AF65-F5344CB8AC3E}">
        <p14:creationId xmlns:p14="http://schemas.microsoft.com/office/powerpoint/2010/main" val="4161175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2.10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7544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0281" y="1983536"/>
            <a:ext cx="7950152" cy="3159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Adoption du règlement numéro 1001-2019 décrétant l'imposition des taux de taxation, de compensations et de la tarification de différents services municipaux pour l'année 2019</a:t>
            </a:r>
          </a:p>
        </p:txBody>
      </p:sp>
    </p:spTree>
    <p:extLst>
      <p:ext uri="{BB962C8B-B14F-4D97-AF65-F5344CB8AC3E}">
        <p14:creationId xmlns:p14="http://schemas.microsoft.com/office/powerpoint/2010/main" val="2351830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D9B39A-4C1C-4994-8BF8-E1EC74D56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EE2023-8F7D-419C-8547-61D70BCD9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03A4B4E-640F-4375-9007-9E716E9B48E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284240" y="229210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Extrait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85A4293-7955-4E55-87F0-4B314B8D7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2919"/>
            <a:ext cx="9144000" cy="467766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29B6BA9-B1C2-4316-AB1F-1D3C19462C9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436640" y="244450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Extrait</a:t>
            </a:r>
          </a:p>
        </p:txBody>
      </p:sp>
    </p:spTree>
    <p:extLst>
      <p:ext uri="{BB962C8B-B14F-4D97-AF65-F5344CB8AC3E}">
        <p14:creationId xmlns:p14="http://schemas.microsoft.com/office/powerpoint/2010/main" val="2908257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136304" y="1725200"/>
            <a:ext cx="7772400" cy="1102519"/>
          </a:xfrm>
        </p:spPr>
        <p:txBody>
          <a:bodyPr>
            <a:normAutofit fontScale="90000"/>
          </a:bodyPr>
          <a:lstStyle/>
          <a:p>
            <a:pPr algn="l"/>
            <a:r>
              <a:rPr lang="en-CA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Ouverture</a:t>
            </a:r>
            <a:b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de la séance</a:t>
            </a:r>
            <a:endParaRPr lang="fr-CA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ous-titre 9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1" name="ZoneTexte 10"/>
          <p:cNvSpPr txBox="1"/>
          <p:nvPr>
            <p:custDataLst>
              <p:tags r:id="rId3"/>
            </p:custDataLst>
          </p:nvPr>
        </p:nvSpPr>
        <p:spPr>
          <a:xfrm>
            <a:off x="482540" y="1491630"/>
            <a:ext cx="2145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600" b="1" dirty="0">
                <a:latin typeface="Arial" panose="020B0604020202020204" pitchFamily="34" charset="0"/>
                <a:cs typeface="Arial" panose="020B0604020202020204" pitchFamily="34" charset="0"/>
              </a:rPr>
              <a:t>1.1</a:t>
            </a:r>
          </a:p>
        </p:txBody>
      </p:sp>
    </p:spTree>
    <p:extLst>
      <p:ext uri="{BB962C8B-B14F-4D97-AF65-F5344CB8AC3E}">
        <p14:creationId xmlns:p14="http://schemas.microsoft.com/office/powerpoint/2010/main" val="3140821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2.11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7544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0280" y="1983536"/>
            <a:ext cx="8123439" cy="3036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Adoption du règlement numéro 1002-2019 - tarification de l'ensemble des services municipaux abrogeant le règlement 1002-2018, tel qu'amendé</a:t>
            </a:r>
            <a:endParaRPr lang="fr-CA" i="1" dirty="0"/>
          </a:p>
        </p:txBody>
      </p:sp>
    </p:spTree>
    <p:extLst>
      <p:ext uri="{BB962C8B-B14F-4D97-AF65-F5344CB8AC3E}">
        <p14:creationId xmlns:p14="http://schemas.microsoft.com/office/powerpoint/2010/main" val="4019380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D125CF-E9DC-484E-A6AF-409238689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E0421BBF-BD50-4157-9771-944F27D73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9035" y="2398713"/>
            <a:ext cx="969980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1AD593E-15FB-432A-9B60-7061223ED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1437904-7F85-48B3-9FD8-F664BB707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5690"/>
            <a:ext cx="9144000" cy="463212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7EBE096-0DCC-4CA4-8E1E-2E394DD078F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284240" y="229210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Extrait</a:t>
            </a:r>
          </a:p>
        </p:txBody>
      </p:sp>
    </p:spTree>
    <p:extLst>
      <p:ext uri="{BB962C8B-B14F-4D97-AF65-F5344CB8AC3E}">
        <p14:creationId xmlns:p14="http://schemas.microsoft.com/office/powerpoint/2010/main" val="4051675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2.12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7544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0280" y="1983536"/>
            <a:ext cx="8123439" cy="3036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Nomination d'officiers autorisés chargés de l’application de toutes dispositions réglementaires relatives au stationnement</a:t>
            </a:r>
            <a:endParaRPr lang="fr-CA" i="1" dirty="0"/>
          </a:p>
        </p:txBody>
      </p:sp>
    </p:spTree>
    <p:extLst>
      <p:ext uri="{BB962C8B-B14F-4D97-AF65-F5344CB8AC3E}">
        <p14:creationId xmlns:p14="http://schemas.microsoft.com/office/powerpoint/2010/main" val="3645323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2.13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7544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0280" y="1983536"/>
            <a:ext cx="8454208" cy="3036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Regroupement d'achat en commun - assurances responsabilité pour les parcs de rouli-roulant, pistes de BMX et aménagements semblables 2019-2024</a:t>
            </a:r>
            <a:endParaRPr lang="fr-CA" i="1" dirty="0"/>
          </a:p>
        </p:txBody>
      </p:sp>
    </p:spTree>
    <p:extLst>
      <p:ext uri="{BB962C8B-B14F-4D97-AF65-F5344CB8AC3E}">
        <p14:creationId xmlns:p14="http://schemas.microsoft.com/office/powerpoint/2010/main" val="4137882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2.14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7544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0280" y="1983536"/>
            <a:ext cx="8123439" cy="3036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Autorisation d'entreprendre le processus d'appel d'offres relativement à des services de graphisme (ADM-SI-2019-312)</a:t>
            </a:r>
            <a:endParaRPr lang="fr-CA" i="1" dirty="0"/>
          </a:p>
        </p:txBody>
      </p:sp>
    </p:spTree>
    <p:extLst>
      <p:ext uri="{BB962C8B-B14F-4D97-AF65-F5344CB8AC3E}">
        <p14:creationId xmlns:p14="http://schemas.microsoft.com/office/powerpoint/2010/main" val="4101117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2.15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7544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0280" y="1983536"/>
            <a:ext cx="8123439" cy="3036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Autorisation de signature d’une lettre d’entente avec le syndicat relativement à la retraite progressive de madame Suzanne Patenaude</a:t>
            </a:r>
            <a:endParaRPr lang="fr-CA" i="1" dirty="0"/>
          </a:p>
        </p:txBody>
      </p:sp>
    </p:spTree>
    <p:extLst>
      <p:ext uri="{BB962C8B-B14F-4D97-AF65-F5344CB8AC3E}">
        <p14:creationId xmlns:p14="http://schemas.microsoft.com/office/powerpoint/2010/main" val="93466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2.16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7544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0280" y="1983536"/>
            <a:ext cx="8454208" cy="3036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Embauche d'une agente de développement – volet famille, poste cadre contractuel</a:t>
            </a:r>
            <a:endParaRPr lang="fr-CA" i="1" dirty="0"/>
          </a:p>
        </p:txBody>
      </p:sp>
    </p:spTree>
    <p:extLst>
      <p:ext uri="{BB962C8B-B14F-4D97-AF65-F5344CB8AC3E}">
        <p14:creationId xmlns:p14="http://schemas.microsoft.com/office/powerpoint/2010/main" val="523837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2.17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7544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0280" y="1983536"/>
            <a:ext cx="8123439" cy="3036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Embauche de personnel de soutien administratif, poste surnuméraire</a:t>
            </a:r>
            <a:endParaRPr lang="fr-CA" i="1" dirty="0"/>
          </a:p>
        </p:txBody>
      </p:sp>
    </p:spTree>
    <p:extLst>
      <p:ext uri="{BB962C8B-B14F-4D97-AF65-F5344CB8AC3E}">
        <p14:creationId xmlns:p14="http://schemas.microsoft.com/office/powerpoint/2010/main" val="2280932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2.18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7544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0280" y="1983536"/>
            <a:ext cx="8123439" cy="3036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Nomination au sein du comité de police Mirabel/Saint-Colomban</a:t>
            </a:r>
            <a:endParaRPr lang="fr-CA" i="1" dirty="0"/>
          </a:p>
        </p:txBody>
      </p:sp>
    </p:spTree>
    <p:extLst>
      <p:ext uri="{BB962C8B-B14F-4D97-AF65-F5344CB8AC3E}">
        <p14:creationId xmlns:p14="http://schemas.microsoft.com/office/powerpoint/2010/main" val="2412943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2.19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7544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0280" y="1983536"/>
            <a:ext cx="8123439" cy="3036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Nomination de membres afin de siéger à divers comités de la Ville de Saint-Colomban</a:t>
            </a:r>
            <a:endParaRPr lang="fr-CA" i="1" dirty="0"/>
          </a:p>
        </p:txBody>
      </p:sp>
    </p:spTree>
    <p:extLst>
      <p:ext uri="{BB962C8B-B14F-4D97-AF65-F5344CB8AC3E}">
        <p14:creationId xmlns:p14="http://schemas.microsoft.com/office/powerpoint/2010/main" val="1686046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59832" y="1635646"/>
            <a:ext cx="7772400" cy="1102519"/>
          </a:xfrm>
        </p:spPr>
        <p:txBody>
          <a:bodyPr>
            <a:normAutofit fontScale="90000"/>
          </a:bodyPr>
          <a:lstStyle/>
          <a:p>
            <a:pPr algn="l"/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Adoption</a:t>
            </a:r>
            <a:b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CA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l’ordre</a:t>
            </a:r>
            <a:b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du jour </a:t>
            </a:r>
            <a:endParaRPr lang="fr-CA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ous-titre 9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1" name="ZoneTexte 10"/>
          <p:cNvSpPr txBox="1"/>
          <p:nvPr>
            <p:custDataLst>
              <p:tags r:id="rId3"/>
            </p:custDataLst>
          </p:nvPr>
        </p:nvSpPr>
        <p:spPr>
          <a:xfrm>
            <a:off x="482540" y="1491630"/>
            <a:ext cx="22172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600" b="1" dirty="0">
                <a:latin typeface="Arial" panose="020B0604020202020204" pitchFamily="34" charset="0"/>
                <a:cs typeface="Arial" panose="020B0604020202020204" pitchFamily="34" charset="0"/>
              </a:rPr>
              <a:t>1.2</a:t>
            </a:r>
          </a:p>
        </p:txBody>
      </p:sp>
    </p:spTree>
    <p:extLst>
      <p:ext uri="{BB962C8B-B14F-4D97-AF65-F5344CB8AC3E}">
        <p14:creationId xmlns:p14="http://schemas.microsoft.com/office/powerpoint/2010/main" val="22276413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2.20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7544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0280" y="1983536"/>
            <a:ext cx="8123439" cy="3036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Dépôt de la démission de monsieur Jacques Gagnon à titre de représentant de la Ville de Saint-Colomban au conseil d'administration de l'Office municipal d'habitation de Saint-Colomban</a:t>
            </a:r>
            <a:endParaRPr lang="fr-CA" i="1" dirty="0"/>
          </a:p>
        </p:txBody>
      </p:sp>
    </p:spTree>
    <p:extLst>
      <p:ext uri="{BB962C8B-B14F-4D97-AF65-F5344CB8AC3E}">
        <p14:creationId xmlns:p14="http://schemas.microsoft.com/office/powerpoint/2010/main" val="4827157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9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2123728" y="771550"/>
            <a:ext cx="67687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</a:p>
          <a:p>
            <a:r>
              <a:rPr lang="en-CA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d’aménagement</a:t>
            </a:r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environnement</a:t>
            </a:r>
            <a:endParaRPr lang="en-CA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CA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urbanisme</a:t>
            </a:r>
            <a:endParaRPr lang="fr-CA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482541" y="1491630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600" b="1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297284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7543" y="1960692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33408" y="20760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Dépôt du rapport mensuel des permis du mois de décembre 2018 du Service d'aménagement, environnement et urbanisme</a:t>
            </a:r>
          </a:p>
        </p:txBody>
      </p:sp>
    </p:spTree>
    <p:extLst>
      <p:ext uri="{BB962C8B-B14F-4D97-AF65-F5344CB8AC3E}">
        <p14:creationId xmlns:p14="http://schemas.microsoft.com/office/powerpoint/2010/main" val="3868779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evistravaux.org/wp-content/uploads/2015/10/toiture-ardoise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6" t="30704" r="31084" b="1656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55552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fr-CA" dirty="0">
                <a:solidFill>
                  <a:schemeClr val="bg1"/>
                </a:solidFill>
              </a:rPr>
              <a:t>Nombre de permis</a:t>
            </a:r>
            <a:br>
              <a:rPr lang="fr-CA" dirty="0">
                <a:solidFill>
                  <a:schemeClr val="bg1"/>
                </a:solidFill>
              </a:rPr>
            </a:br>
            <a:r>
              <a:rPr lang="fr-CA" dirty="0">
                <a:solidFill>
                  <a:schemeClr val="bg1"/>
                </a:solidFill>
              </a:rPr>
              <a:t>Décembre 2018</a:t>
            </a:r>
            <a:br>
              <a:rPr lang="fr-CA" dirty="0">
                <a:solidFill>
                  <a:srgbClr val="FF0000"/>
                </a:solidFill>
              </a:rPr>
            </a:br>
            <a:endParaRPr lang="fr-CA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38783029"/>
              </p:ext>
            </p:extLst>
          </p:nvPr>
        </p:nvGraphicFramePr>
        <p:xfrm>
          <a:off x="107401" y="2067694"/>
          <a:ext cx="7416826" cy="2447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00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00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00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00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11975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u="none" strike="noStrike" dirty="0">
                          <a:effectLst/>
                        </a:rPr>
                        <a:t> </a:t>
                      </a:r>
                      <a:endParaRPr lang="fr-CA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CONSTRUCTIONS</a:t>
                      </a:r>
                    </a:p>
                    <a:p>
                      <a:pPr algn="ctr" fontAlgn="b"/>
                      <a:r>
                        <a:rPr lang="fr-C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NEUVES</a:t>
                      </a:r>
                      <a:endParaRPr lang="fr-CA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TRANSFORMATIONS AGRANDISSEMENTS</a:t>
                      </a:r>
                      <a:endParaRPr lang="fr-CA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RÉPARATIONS RÉNOVATIONS</a:t>
                      </a:r>
                      <a:endParaRPr lang="fr-CA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BÂTIMENTS</a:t>
                      </a:r>
                    </a:p>
                    <a:p>
                      <a:pPr algn="ctr" fontAlgn="b"/>
                      <a:r>
                        <a:rPr lang="fr-CA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ACCESSOIRES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975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fr-CA" sz="12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975"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MOIS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975"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</a:p>
                    <a:p>
                      <a:pPr algn="ctr" fontAlgn="b"/>
                      <a:r>
                        <a:rPr lang="fr-C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ANNÉE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1" i="0" u="none" strike="noStrike">
                          <a:effectLst/>
                          <a:latin typeface="Arial" panose="020B0604020202020204" pitchFamily="34" charset="0"/>
                        </a:rPr>
                        <a:t>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1" i="0" u="none" strike="noStrike">
                          <a:effectLst/>
                          <a:latin typeface="Arial" panose="020B0604020202020204" pitchFamily="34" charset="0"/>
                        </a:rPr>
                        <a:t>        95    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1" i="0" u="none" strike="noStrike" dirty="0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1" i="0" u="none" strike="noStrike" dirty="0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1" i="0" u="none" strike="noStrike" dirty="0"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1" i="0" u="none" strike="noStrike" dirty="0"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1" i="0" u="none" strike="noStrike" dirty="0"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1" i="0" u="none" strike="noStrike" dirty="0">
                          <a:effectLst/>
                          <a:latin typeface="Arial" panose="020B0604020202020204" pitchFamily="34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250814197"/>
              </p:ext>
            </p:extLst>
          </p:nvPr>
        </p:nvGraphicFramePr>
        <p:xfrm>
          <a:off x="7616474" y="2067694"/>
          <a:ext cx="1420022" cy="2447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0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197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TOTAL</a:t>
                      </a:r>
                      <a:r>
                        <a:rPr lang="fr-CA" sz="12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DU MOIS</a:t>
                      </a:r>
                      <a:endParaRPr lang="fr-CA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975"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975"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975"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1" i="0" u="none" strike="noStrike">
                          <a:effectLst/>
                          <a:latin typeface="Arial" panose="020B0604020202020204" pitchFamily="34" charset="0"/>
                        </a:rPr>
                        <a:t>1205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1" i="0" u="none" strike="noStrike" dirty="0">
                          <a:effectLst/>
                          <a:latin typeface="Arial" panose="020B0604020202020204" pitchFamily="34" charset="0"/>
                        </a:rPr>
                        <a:t>1269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08691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devistravaux.org/wp-content/uploads/2015/10/toiture-ardoise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6" t="31010" r="31084" b="16260"/>
          <a:stretch/>
        </p:blipFill>
        <p:spPr bwMode="auto">
          <a:xfrm>
            <a:off x="-23972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1520" y="699542"/>
            <a:ext cx="8640960" cy="857250"/>
          </a:xfrm>
        </p:spPr>
        <p:txBody>
          <a:bodyPr>
            <a:normAutofit fontScale="90000"/>
          </a:bodyPr>
          <a:lstStyle/>
          <a:p>
            <a:r>
              <a:rPr lang="fr-CA" dirty="0">
                <a:solidFill>
                  <a:schemeClr val="bg1"/>
                </a:solidFill>
              </a:rPr>
              <a:t>Valeur des permis</a:t>
            </a:r>
            <a:br>
              <a:rPr lang="fr-CA" dirty="0">
                <a:solidFill>
                  <a:schemeClr val="bg1"/>
                </a:solidFill>
              </a:rPr>
            </a:br>
            <a:r>
              <a:rPr lang="fr-CA" dirty="0">
                <a:solidFill>
                  <a:schemeClr val="bg1"/>
                </a:solidFill>
              </a:rPr>
              <a:t> Décembre 2018</a:t>
            </a:r>
            <a:br>
              <a:rPr lang="fr-CA" dirty="0">
                <a:solidFill>
                  <a:schemeClr val="bg1"/>
                </a:solidFill>
              </a:rPr>
            </a:br>
            <a:endParaRPr lang="fr-CA" dirty="0">
              <a:solidFill>
                <a:schemeClr val="bg1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13466464"/>
              </p:ext>
            </p:extLst>
          </p:nvPr>
        </p:nvGraphicFramePr>
        <p:xfrm>
          <a:off x="0" y="1923678"/>
          <a:ext cx="7560841" cy="20682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7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6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0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72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33135">
                <a:tc>
                  <a:txBody>
                    <a:bodyPr/>
                    <a:lstStyle/>
                    <a:p>
                      <a:pPr algn="ctr" fontAlgn="b"/>
                      <a:endParaRPr lang="fr-CA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CONSTRUCTIONS NEUVES</a:t>
                      </a:r>
                      <a:endParaRPr lang="fr-CA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TRANSFORMATIONS AGRANDISSEMENTS</a:t>
                      </a:r>
                      <a:endParaRPr lang="fr-CA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RÉPARATIONS RÉNOVATIONS</a:t>
                      </a:r>
                      <a:endParaRPr lang="fr-CA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BÂTIMENTS</a:t>
                      </a:r>
                      <a:endParaRPr lang="fr-CA" sz="1200" b="1" i="0" u="none" strike="noStrike" baseline="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  <a:p>
                      <a:pPr algn="ctr" fontAlgn="b"/>
                      <a:r>
                        <a:rPr lang="fr-CA" sz="12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ACCESSOIRES</a:t>
                      </a:r>
                      <a:endParaRPr lang="fr-CA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368">
                <a:tc>
                  <a:txBody>
                    <a:bodyPr/>
                    <a:lstStyle/>
                    <a:p>
                      <a:pPr algn="ctr" fontAlgn="b"/>
                      <a:endParaRPr lang="fr-CA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368"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MOIS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185 000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1,4 M$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0 $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0 $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40 000 $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16 000 $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0 $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7 000 $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368"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TOTAL</a:t>
                      </a:r>
                    </a:p>
                    <a:p>
                      <a:pPr algn="ctr" fontAlgn="b"/>
                      <a:r>
                        <a:rPr lang="fr-CA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ANNÉE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42,2 M$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26,9 M$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710 000 $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881 000 $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1,4 M$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2,5 M$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1,8 M$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2,1 M$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067791603"/>
              </p:ext>
            </p:extLst>
          </p:nvPr>
        </p:nvGraphicFramePr>
        <p:xfrm>
          <a:off x="7596336" y="1923678"/>
          <a:ext cx="1547664" cy="20682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1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313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TOTAL DU MOIS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368"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368"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effectLst/>
                          <a:latin typeface="Arial" panose="020B0604020202020204" pitchFamily="34" charset="0"/>
                        </a:rPr>
                        <a:t>4,2 M$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effectLst/>
                          <a:latin typeface="Arial" panose="020B0604020202020204" pitchFamily="34" charset="0"/>
                        </a:rPr>
                        <a:t>3,6 M$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368"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1" i="0" u="none" strike="noStrike" dirty="0">
                          <a:effectLst/>
                          <a:latin typeface="Arial" panose="020B0604020202020204" pitchFamily="34" charset="0"/>
                        </a:rPr>
                        <a:t>47,6 M$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1" i="0" u="none" strike="noStrike" dirty="0">
                          <a:effectLst/>
                          <a:latin typeface="Arial" panose="020B0604020202020204" pitchFamily="34" charset="0"/>
                        </a:rPr>
                        <a:t>32,6 M$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6234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3.2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79512" y="411510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6033" y="1812389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Dépôt du procès-verbal du Comité consultatif d'environnement du mois de novembre 2018</a:t>
            </a:r>
          </a:p>
        </p:txBody>
      </p:sp>
    </p:spTree>
    <p:extLst>
      <p:ext uri="{BB962C8B-B14F-4D97-AF65-F5344CB8AC3E}">
        <p14:creationId xmlns:p14="http://schemas.microsoft.com/office/powerpoint/2010/main" val="7816871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14363F-DEE7-460D-BB79-60F2F92D0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BD080E-2917-4A08-B685-BA26FF809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14C425-FC33-4768-9BFD-F287B8F0E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780"/>
            <a:ext cx="9144000" cy="491793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6923F12-6DC1-49CC-98D2-C0556E56EA8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284240" y="229210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Extrait</a:t>
            </a:r>
          </a:p>
        </p:txBody>
      </p:sp>
    </p:spTree>
    <p:extLst>
      <p:ext uri="{BB962C8B-B14F-4D97-AF65-F5344CB8AC3E}">
        <p14:creationId xmlns:p14="http://schemas.microsoft.com/office/powerpoint/2010/main" val="18314438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3.3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79512" y="411510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6033" y="1812389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Dépôt du procès-verbal du Comité consultatif d'urbanisme du mois de décembre 2018</a:t>
            </a:r>
          </a:p>
        </p:txBody>
      </p:sp>
    </p:spTree>
    <p:extLst>
      <p:ext uri="{BB962C8B-B14F-4D97-AF65-F5344CB8AC3E}">
        <p14:creationId xmlns:p14="http://schemas.microsoft.com/office/powerpoint/2010/main" val="15499801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630AE6-3762-4D0A-93D7-A5337F22993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F5098-3AC2-4CE0-BEF7-59E5368C43C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E35A7F6-A515-4BEB-A934-B6609253BB3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203848" y="229210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Extrait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395DF04-E68D-4B67-8BE2-DF54287255F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131840" y="213970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Extrait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3EAE1E3-04BD-4354-B261-89F7B5EC583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284240" y="229210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Extrait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FAC245C-C91B-40F8-ABCA-8D484F850F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35212"/>
            <a:ext cx="9144000" cy="487307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68A6226-1535-4BE1-87D5-9B376FB0DE0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436640" y="244450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Extrait</a:t>
            </a:r>
          </a:p>
        </p:txBody>
      </p:sp>
    </p:spTree>
    <p:extLst>
      <p:ext uri="{BB962C8B-B14F-4D97-AF65-F5344CB8AC3E}">
        <p14:creationId xmlns:p14="http://schemas.microsoft.com/office/powerpoint/2010/main" val="27136577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3.4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79512" y="411510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6033" y="1812389"/>
            <a:ext cx="8389910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Dérogation mineure – 349, montée Filion</a:t>
            </a:r>
          </a:p>
        </p:txBody>
      </p:sp>
    </p:spTree>
    <p:extLst>
      <p:ext uri="{BB962C8B-B14F-4D97-AF65-F5344CB8AC3E}">
        <p14:creationId xmlns:p14="http://schemas.microsoft.com/office/powerpoint/2010/main" val="4147882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979712" y="1725200"/>
            <a:ext cx="7772400" cy="1102519"/>
          </a:xfrm>
        </p:spPr>
        <p:txBody>
          <a:bodyPr>
            <a:noAutofit/>
          </a:bodyPr>
          <a:lstStyle/>
          <a:p>
            <a:pPr algn="l"/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  <a:b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générale</a:t>
            </a:r>
            <a:endParaRPr lang="fr-CA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ous-titre 9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482541" y="1491630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600" b="1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10773794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22BF91-948A-4982-B46B-BD6D7E598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1F5118-D52E-4D2B-89CD-309E2C84E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8FA8516-C43D-4DC0-9451-AD4EAC04086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203848" y="229210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Extrait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5946939-6C16-4BC7-8800-B30214D8A2C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131840" y="213970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Extrait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119F779-9E93-4229-85CE-4D1055215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3519" y="0"/>
            <a:ext cx="497696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066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5D7C17-8DED-4CAE-BE8C-D66C6D59F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009B44-6F44-4EC4-B232-0C5778EDB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E721DFC-3C30-4529-A74F-8E193102B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805" y="0"/>
            <a:ext cx="728838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981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3.5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79512" y="411510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6033" y="1812389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Autorisation de signature – protocole d’entente PE-2013-IMMO-02 relatif au développement domiciliaire « Quartier de la rivière », phase 2</a:t>
            </a:r>
          </a:p>
        </p:txBody>
      </p:sp>
    </p:spTree>
    <p:extLst>
      <p:ext uri="{BB962C8B-B14F-4D97-AF65-F5344CB8AC3E}">
        <p14:creationId xmlns:p14="http://schemas.microsoft.com/office/powerpoint/2010/main" val="36884285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3.6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79512" y="411510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6033" y="1812389"/>
            <a:ext cx="7906163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Acceptation finale des travaux et libération totale de la garantie financière du projet domiciliaire « rue de l'Alizé », phases 1 et 2 – protocole d’entente PE-2012-ALIZ-01</a:t>
            </a:r>
          </a:p>
        </p:txBody>
      </p:sp>
    </p:spTree>
    <p:extLst>
      <p:ext uri="{BB962C8B-B14F-4D97-AF65-F5344CB8AC3E}">
        <p14:creationId xmlns:p14="http://schemas.microsoft.com/office/powerpoint/2010/main" val="30357409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3.7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79512" y="411510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6033" y="1812389"/>
            <a:ext cx="7906163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Libération progressive de la garantie financière du projet domiciliaire « Quartier de la rivière », phase 1 – protocole d’entente PE-2013-IMMO-01</a:t>
            </a:r>
          </a:p>
        </p:txBody>
      </p:sp>
    </p:spTree>
    <p:extLst>
      <p:ext uri="{BB962C8B-B14F-4D97-AF65-F5344CB8AC3E}">
        <p14:creationId xmlns:p14="http://schemas.microsoft.com/office/powerpoint/2010/main" val="10637619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3.8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79512" y="411510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6033" y="1812389"/>
            <a:ext cx="7906163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Demande d'inclusion à la zone agricole permanente - lots 1 990 368 à 1 990 371 et 6 135 920 - rue </a:t>
            </a:r>
            <a:r>
              <a:rPr lang="fr-CA" dirty="0" err="1"/>
              <a:t>Coulombe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330868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FD1776-4249-426D-B1FC-A8A71ABDC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5F9C40-F96B-4C89-AB04-C4EF6A9E7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96D327E-0418-4C1C-83F5-6CECE4F28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21" y="0"/>
            <a:ext cx="818595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379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3.9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79512" y="411510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6033" y="1812389"/>
            <a:ext cx="7906163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Autorisation de signature conformément à l’article 115.8 de la </a:t>
            </a:r>
            <a:r>
              <a:rPr lang="fr-CA" i="1" dirty="0"/>
              <a:t>Loi sur la qualité de l’environnement</a:t>
            </a:r>
            <a:r>
              <a:rPr lang="fr-CA" dirty="0"/>
              <a:t> relativement au traitement du cuivre à l'usine de production d'eau potable de l'aqueduc Phelan</a:t>
            </a:r>
          </a:p>
        </p:txBody>
      </p:sp>
    </p:spTree>
    <p:extLst>
      <p:ext uri="{BB962C8B-B14F-4D97-AF65-F5344CB8AC3E}">
        <p14:creationId xmlns:p14="http://schemas.microsoft.com/office/powerpoint/2010/main" val="39145507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3.10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79512" y="411510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6033" y="1812389"/>
            <a:ext cx="7906163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Mandat à la firme DHC Avocats Inc. afin d'entreprendre les procédures requises relativement à des bâtiments incendiés</a:t>
            </a:r>
          </a:p>
        </p:txBody>
      </p:sp>
    </p:spTree>
    <p:extLst>
      <p:ext uri="{BB962C8B-B14F-4D97-AF65-F5344CB8AC3E}">
        <p14:creationId xmlns:p14="http://schemas.microsoft.com/office/powerpoint/2010/main" val="16479617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9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2123728" y="1131590"/>
            <a:ext cx="59584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</a:p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en-CA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travaux</a:t>
            </a:r>
            <a:endParaRPr lang="en-CA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publics</a:t>
            </a:r>
            <a:endParaRPr lang="fr-CA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482541" y="1491630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600" b="1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408805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cs typeface="Arial" panose="020B0604020202020204" pitchFamily="34" charset="0"/>
              </a:rPr>
              <a:t>2.1</a:t>
            </a:r>
            <a:endParaRPr lang="fr-CA" dirty="0">
              <a:cs typeface="Arial" panose="020B0604020202020204" pitchFamily="34" charset="0"/>
            </a:endParaRPr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33408" y="20760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Suivi</a:t>
            </a:r>
            <a:endParaRPr lang="fr-CA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454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4.1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7543" y="1960692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51520" y="1923678"/>
            <a:ext cx="8521715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Adoption du règlement numéro 4004 – circulation de véhicules hors route sur divers chemins municipaux</a:t>
            </a:r>
          </a:p>
        </p:txBody>
      </p:sp>
    </p:spTree>
    <p:extLst>
      <p:ext uri="{BB962C8B-B14F-4D97-AF65-F5344CB8AC3E}">
        <p14:creationId xmlns:p14="http://schemas.microsoft.com/office/powerpoint/2010/main" val="31689252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61558D-DCAA-41A7-8950-33460F348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92ADF9-1B40-47E3-9501-62CE29C0C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7B05D64-7811-43FE-8C6C-726A68E55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51" y="0"/>
            <a:ext cx="625149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98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4.2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7543" y="1960692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51520" y="1923678"/>
            <a:ext cx="8521715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Modification de la résolution 401-11-18 relative à l'autorisation d'entreprendre toutes les démarches requises afin d'acquérir de gré à gré des immeubles destinés à des fins publiques (côte </a:t>
            </a:r>
            <a:r>
              <a:rPr lang="fr-CA" dirty="0" err="1"/>
              <a:t>Saint-Nicholas</a:t>
            </a:r>
            <a:r>
              <a:rPr lang="fr-CA" dirty="0"/>
              <a:t>)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84D4B75-284C-44F2-B9D4-6BC7A4CA8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315" y="393968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93271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4.3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7543" y="1960692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51520" y="1923678"/>
            <a:ext cx="8521715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Autorisation de procéder à différents appels d'offres dans le cadre des activités du Service des travaux publics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84D4B75-284C-44F2-B9D4-6BC7A4CA8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315" y="393968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86504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4.4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7543" y="1960692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51520" y="1923678"/>
            <a:ext cx="8521715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Octroi de contrat – réparation du camion dix roues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84D4B75-284C-44F2-B9D4-6BC7A4CA8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315" y="393968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837293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9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2123728" y="1131590"/>
            <a:ext cx="59584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</a:p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CA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sécurité</a:t>
            </a:r>
            <a:endParaRPr lang="en-CA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incendie</a:t>
            </a:r>
            <a:endParaRPr lang="fr-CA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482541" y="1491630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600" b="1" dirty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18960888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9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2123728" y="627534"/>
            <a:ext cx="68407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</a:p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des sports,</a:t>
            </a:r>
          </a:p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des loisirs </a:t>
            </a:r>
          </a:p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et de la vie </a:t>
            </a:r>
            <a:r>
              <a:rPr lang="en-CA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communautaire</a:t>
            </a:r>
            <a:endParaRPr lang="fr-CA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482541" y="987574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600" b="1" dirty="0"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14769057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235944" y="1635646"/>
            <a:ext cx="8669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38075" y="411510"/>
            <a:ext cx="8398824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6.1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56363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51520" y="1707654"/>
            <a:ext cx="864096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Nomination d'un journalier surnuméraire au Service des sports, des loisirs et de la vie communautaire</a:t>
            </a:r>
          </a:p>
        </p:txBody>
      </p:sp>
    </p:spTree>
    <p:extLst>
      <p:ext uri="{BB962C8B-B14F-4D97-AF65-F5344CB8AC3E}">
        <p14:creationId xmlns:p14="http://schemas.microsoft.com/office/powerpoint/2010/main" val="26048698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235944" y="1635646"/>
            <a:ext cx="8669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38075" y="411510"/>
            <a:ext cx="8398824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6.2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56363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51520" y="1707654"/>
            <a:ext cx="864096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Autorisation d'entreprendre le processus d'appel d'offres relativement à l'acquisition d'un camion pour le Service des sports, des loisirs et de la vie communautaire (LOI-SI-2019-311)</a:t>
            </a:r>
          </a:p>
        </p:txBody>
      </p:sp>
    </p:spTree>
    <p:extLst>
      <p:ext uri="{BB962C8B-B14F-4D97-AF65-F5344CB8AC3E}">
        <p14:creationId xmlns:p14="http://schemas.microsoft.com/office/powerpoint/2010/main" val="41143276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>
            <p:custDataLst>
              <p:tags r:id="rId1"/>
            </p:custDataLst>
          </p:nvPr>
        </p:nvSpPr>
        <p:spPr>
          <a:xfrm>
            <a:off x="2123728" y="1465496"/>
            <a:ext cx="61926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</a:p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n-CA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bibliothèque</a:t>
            </a:r>
            <a:endParaRPr lang="en-CA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482541" y="1491630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600" b="1" dirty="0"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</a:p>
        </p:txBody>
      </p:sp>
    </p:spTree>
    <p:extLst>
      <p:ext uri="{BB962C8B-B14F-4D97-AF65-F5344CB8AC3E}">
        <p14:creationId xmlns:p14="http://schemas.microsoft.com/office/powerpoint/2010/main" val="3541794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2.2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Période d'interventions réservée aux élus</a:t>
            </a:r>
          </a:p>
        </p:txBody>
      </p:sp>
    </p:spTree>
    <p:extLst>
      <p:ext uri="{BB962C8B-B14F-4D97-AF65-F5344CB8AC3E}">
        <p14:creationId xmlns:p14="http://schemas.microsoft.com/office/powerpoint/2010/main" val="5443737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235944" y="1635646"/>
            <a:ext cx="8669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38075" y="411510"/>
            <a:ext cx="8398824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7.1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56363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51520" y="1707654"/>
            <a:ext cx="864096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Octroi de contrat – système intégré de gestion de bibliothèque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891979F2-7DB6-4BD3-9580-5F2A0213A8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026116"/>
              </p:ext>
            </p:extLst>
          </p:nvPr>
        </p:nvGraphicFramePr>
        <p:xfrm>
          <a:off x="1835696" y="3285240"/>
          <a:ext cx="5220335" cy="1049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0620">
                  <a:extLst>
                    <a:ext uri="{9D8B030D-6E8A-4147-A177-3AD203B41FA5}">
                      <a16:colId xmlns:a16="http://schemas.microsoft.com/office/drawing/2014/main" val="115708275"/>
                    </a:ext>
                  </a:extLst>
                </a:gridCol>
                <a:gridCol w="1529715">
                  <a:extLst>
                    <a:ext uri="{9D8B030D-6E8A-4147-A177-3AD203B41FA5}">
                      <a16:colId xmlns:a16="http://schemas.microsoft.com/office/drawing/2014/main" val="38507119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ENTREPRISES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PRIX</a:t>
                      </a:r>
                      <a:endParaRPr lang="fr-C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329603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Concepts logiques 4DI Inc.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14 000 $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191247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Solution </a:t>
                      </a:r>
                      <a:r>
                        <a:rPr lang="fr-CA" sz="1600" dirty="0" err="1">
                          <a:effectLst/>
                        </a:rPr>
                        <a:t>inLibro</a:t>
                      </a:r>
                      <a:r>
                        <a:rPr lang="fr-CA" sz="1600" dirty="0">
                          <a:effectLst/>
                        </a:rPr>
                        <a:t> Inc.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20 407 $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1891079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err="1">
                          <a:effectLst/>
                        </a:rPr>
                        <a:t>BiblioMondo</a:t>
                      </a:r>
                      <a:r>
                        <a:rPr lang="fr-CA" sz="1600" dirty="0">
                          <a:effectLst/>
                        </a:rPr>
                        <a:t> Inc.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21 650 $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2502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235944" y="1635646"/>
            <a:ext cx="8669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38075" y="411510"/>
            <a:ext cx="8398824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7.2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56363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51520" y="1707654"/>
            <a:ext cx="864096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Embauche d'une technicienne en documentation, poste régulier de 24 heures par semaine à horaire variable</a:t>
            </a:r>
          </a:p>
        </p:txBody>
      </p:sp>
    </p:spTree>
    <p:extLst>
      <p:ext uri="{BB962C8B-B14F-4D97-AF65-F5344CB8AC3E}">
        <p14:creationId xmlns:p14="http://schemas.microsoft.com/office/powerpoint/2010/main" val="27624063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>
            <p:custDataLst>
              <p:tags r:id="rId1"/>
            </p:custDataLst>
          </p:nvPr>
        </p:nvSpPr>
        <p:spPr>
          <a:xfrm>
            <a:off x="2123728" y="1399297"/>
            <a:ext cx="5958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Parole</a:t>
            </a:r>
          </a:p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au public</a:t>
            </a:r>
            <a:endParaRPr lang="fr-CA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482541" y="1491630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600" b="1" dirty="0"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</a:p>
        </p:txBody>
      </p:sp>
    </p:spTree>
    <p:extLst>
      <p:ext uri="{BB962C8B-B14F-4D97-AF65-F5344CB8AC3E}">
        <p14:creationId xmlns:p14="http://schemas.microsoft.com/office/powerpoint/2010/main" val="19968874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9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2123728" y="1399297"/>
            <a:ext cx="5958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Clôture</a:t>
            </a:r>
            <a:endParaRPr lang="en-CA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de la séance</a:t>
            </a:r>
          </a:p>
        </p:txBody>
      </p:sp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482541" y="1491630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600" b="1" dirty="0">
                <a:latin typeface="Arial" panose="020B0604020202020204" pitchFamily="34" charset="0"/>
                <a:cs typeface="Arial" panose="020B0604020202020204" pitchFamily="34" charset="0"/>
              </a:rPr>
              <a:t>9.</a:t>
            </a:r>
          </a:p>
        </p:txBody>
      </p:sp>
    </p:spTree>
    <p:extLst>
      <p:ext uri="{BB962C8B-B14F-4D97-AF65-F5344CB8AC3E}">
        <p14:creationId xmlns:p14="http://schemas.microsoft.com/office/powerpoint/2010/main" val="9516386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7544" y="2067694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4800" b="1" dirty="0">
                <a:latin typeface="Arial" panose="020B0604020202020204" pitchFamily="34" charset="0"/>
                <a:cs typeface="Arial" panose="020B0604020202020204" pitchFamily="34" charset="0"/>
              </a:rPr>
              <a:t>Merci, bonne fin de soirée !</a:t>
            </a:r>
            <a:endParaRPr lang="fr-CA" sz="4800" dirty="0"/>
          </a:p>
        </p:txBody>
      </p:sp>
    </p:spTree>
    <p:extLst>
      <p:ext uri="{BB962C8B-B14F-4D97-AF65-F5344CB8AC3E}">
        <p14:creationId xmlns:p14="http://schemas.microsoft.com/office/powerpoint/2010/main" val="26055697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3008721" y="1635646"/>
            <a:ext cx="2809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err="1">
                <a:latin typeface="Arial" panose="020B0604020202020204" pitchFamily="34" charset="0"/>
                <a:cs typeface="Arial" panose="020B0604020202020204" pitchFamily="34" charset="0"/>
              </a:rPr>
              <a:t>Ville.de.Saint.Colomban</a:t>
            </a:r>
            <a:endParaRPr lang="fr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3010942" y="2553148"/>
            <a:ext cx="24740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b="1" dirty="0">
                <a:latin typeface="Arial" panose="020B0604020202020204" pitchFamily="34" charset="0"/>
                <a:cs typeface="Arial" panose="020B0604020202020204" pitchFamily="34" charset="0"/>
              </a:rPr>
              <a:t>st.colomban.qc.ca</a:t>
            </a: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3010943" y="2055049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err="1">
                <a:latin typeface="Arial" panose="020B0604020202020204" pitchFamily="34" charset="0"/>
                <a:cs typeface="Arial" panose="020B0604020202020204" pitchFamily="34" charset="0"/>
              </a:rPr>
              <a:t>St_Colomban</a:t>
            </a:r>
            <a:endParaRPr lang="fr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AB42E6-822C-421E-AB0D-7BE6467C9CF1}"/>
              </a:ext>
            </a:extLst>
          </p:cNvPr>
          <p:cNvSpPr/>
          <p:nvPr/>
        </p:nvSpPr>
        <p:spPr>
          <a:xfrm>
            <a:off x="2747478" y="1621677"/>
            <a:ext cx="241510" cy="3234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5362" name="Picture 2" descr="RÃ©sultats de recherche d'images pour Â«Â facebookÂ Â»">
            <a:extLst>
              <a:ext uri="{FF2B5EF4-FFF2-40B4-BE49-F238E27FC236}">
                <a16:creationId xmlns:a16="http://schemas.microsoft.com/office/drawing/2014/main" id="{2EC65162-402C-4547-870F-255992935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62" y="1491630"/>
            <a:ext cx="573943" cy="57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Image associÃ©e">
            <a:extLst>
              <a:ext uri="{FF2B5EF4-FFF2-40B4-BE49-F238E27FC236}">
                <a16:creationId xmlns:a16="http://schemas.microsoft.com/office/drawing/2014/main" id="{F6DE5435-6998-425D-A098-63A7E9DE0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888" y="2072882"/>
            <a:ext cx="410387" cy="33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RÃ©sultats de recherche d'images pour Â«Â websiteÂ Â»">
            <a:extLst>
              <a:ext uri="{FF2B5EF4-FFF2-40B4-BE49-F238E27FC236}">
                <a16:creationId xmlns:a16="http://schemas.microsoft.com/office/drawing/2014/main" id="{C4F81C2E-C497-4F92-8ED2-B0775F848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359" y="2493974"/>
            <a:ext cx="464916" cy="46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13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8ABF8B-3B1C-4110-A844-DC0153A40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Espace réservé du contenu 4">
            <a:hlinkClick r:id="rId2"/>
            <a:extLst>
              <a:ext uri="{FF2B5EF4-FFF2-40B4-BE49-F238E27FC236}">
                <a16:creationId xmlns:a16="http://schemas.microsoft.com/office/drawing/2014/main" id="{165A0697-7D41-4AFB-8054-112EE9A96B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48" y="1200150"/>
            <a:ext cx="6719304" cy="3394075"/>
          </a:xfrm>
        </p:spPr>
      </p:pic>
    </p:spTree>
    <p:extLst>
      <p:ext uri="{BB962C8B-B14F-4D97-AF65-F5344CB8AC3E}">
        <p14:creationId xmlns:p14="http://schemas.microsoft.com/office/powerpoint/2010/main" val="1911813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2.3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33408" y="20760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Période d'interventions du public relativement aux sujets de l'ordre du jour</a:t>
            </a:r>
          </a:p>
        </p:txBody>
      </p:sp>
    </p:spTree>
    <p:extLst>
      <p:ext uri="{BB962C8B-B14F-4D97-AF65-F5344CB8AC3E}">
        <p14:creationId xmlns:p14="http://schemas.microsoft.com/office/powerpoint/2010/main" val="81361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2.4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33408" y="20760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Approbation et adoption des procès-verbaux des séances tenues en décembre</a:t>
            </a:r>
          </a:p>
        </p:txBody>
      </p:sp>
    </p:spTree>
    <p:extLst>
      <p:ext uri="{BB962C8B-B14F-4D97-AF65-F5344CB8AC3E}">
        <p14:creationId xmlns:p14="http://schemas.microsoft.com/office/powerpoint/2010/main" val="6323226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MODÈLE_PPT Séance du conseil_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41295</TotalTime>
  <Words>841</Words>
  <Application>Microsoft Office PowerPoint</Application>
  <PresentationFormat>Affichage à l'écran (16:9)</PresentationFormat>
  <Paragraphs>218</Paragraphs>
  <Slides>65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65</vt:i4>
      </vt:variant>
    </vt:vector>
  </HeadingPairs>
  <TitlesOfParts>
    <vt:vector size="68" baseType="lpstr">
      <vt:lpstr>Arial</vt:lpstr>
      <vt:lpstr>Calibri</vt:lpstr>
      <vt:lpstr>MODÈLE_PPT Séance du conseil_2016</vt:lpstr>
      <vt:lpstr>Présentation PowerPoint</vt:lpstr>
      <vt:lpstr>Ouverture de la séance</vt:lpstr>
      <vt:lpstr>Adoption de l’ordre du jour </vt:lpstr>
      <vt:lpstr>Administration générale</vt:lpstr>
      <vt:lpstr>2.1</vt:lpstr>
      <vt:lpstr>2.2</vt:lpstr>
      <vt:lpstr>Présentation PowerPoint</vt:lpstr>
      <vt:lpstr>2.3</vt:lpstr>
      <vt:lpstr>2.4</vt:lpstr>
      <vt:lpstr>2.5</vt:lpstr>
      <vt:lpstr>2.6</vt:lpstr>
      <vt:lpstr>Présentation PowerPoint</vt:lpstr>
      <vt:lpstr>2.7</vt:lpstr>
      <vt:lpstr>Présentation PowerPoint</vt:lpstr>
      <vt:lpstr>2.8</vt:lpstr>
      <vt:lpstr>2.9</vt:lpstr>
      <vt:lpstr>Présentation PowerPoint</vt:lpstr>
      <vt:lpstr>2.10</vt:lpstr>
      <vt:lpstr>Présentation PowerPoint</vt:lpstr>
      <vt:lpstr>2.11</vt:lpstr>
      <vt:lpstr>Présentation PowerPoint</vt:lpstr>
      <vt:lpstr>2.12</vt:lpstr>
      <vt:lpstr>2.13</vt:lpstr>
      <vt:lpstr>2.14</vt:lpstr>
      <vt:lpstr>2.15</vt:lpstr>
      <vt:lpstr>2.16</vt:lpstr>
      <vt:lpstr>2.17</vt:lpstr>
      <vt:lpstr>2.18</vt:lpstr>
      <vt:lpstr>2.19</vt:lpstr>
      <vt:lpstr>2.20</vt:lpstr>
      <vt:lpstr>Présentation PowerPoint</vt:lpstr>
      <vt:lpstr>3.1</vt:lpstr>
      <vt:lpstr>Nombre de permis Décembre 2018 </vt:lpstr>
      <vt:lpstr>Valeur des permis  Décembre 2018 </vt:lpstr>
      <vt:lpstr>3.2</vt:lpstr>
      <vt:lpstr>Présentation PowerPoint</vt:lpstr>
      <vt:lpstr>3.3</vt:lpstr>
      <vt:lpstr>Présentation PowerPoint</vt:lpstr>
      <vt:lpstr>3.4</vt:lpstr>
      <vt:lpstr>Présentation PowerPoint</vt:lpstr>
      <vt:lpstr>Présentation PowerPoint</vt:lpstr>
      <vt:lpstr>3.5</vt:lpstr>
      <vt:lpstr>3.6</vt:lpstr>
      <vt:lpstr>3.7</vt:lpstr>
      <vt:lpstr>3.8</vt:lpstr>
      <vt:lpstr>Présentation PowerPoint</vt:lpstr>
      <vt:lpstr>3.9</vt:lpstr>
      <vt:lpstr>3.10</vt:lpstr>
      <vt:lpstr>Présentation PowerPoint</vt:lpstr>
      <vt:lpstr>4.1</vt:lpstr>
      <vt:lpstr>Présentation PowerPoint</vt:lpstr>
      <vt:lpstr>4.2</vt:lpstr>
      <vt:lpstr>4.3</vt:lpstr>
      <vt:lpstr>4.4</vt:lpstr>
      <vt:lpstr>Présentation PowerPoint</vt:lpstr>
      <vt:lpstr>Présentation PowerPoint</vt:lpstr>
      <vt:lpstr>6.1</vt:lpstr>
      <vt:lpstr>6.2</vt:lpstr>
      <vt:lpstr>Présentation PowerPoint</vt:lpstr>
      <vt:lpstr>7.1</vt:lpstr>
      <vt:lpstr>7.2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SÉANCE DU CONSEIL MUNICIPAL</dc:title>
  <dc:creator>Maxime Dorais</dc:creator>
  <cp:lastModifiedBy>Maxime Dorais</cp:lastModifiedBy>
  <cp:revision>516</cp:revision>
  <cp:lastPrinted>2018-11-13T20:03:49Z</cp:lastPrinted>
  <dcterms:created xsi:type="dcterms:W3CDTF">2016-07-11T19:55:52Z</dcterms:created>
  <dcterms:modified xsi:type="dcterms:W3CDTF">2019-01-17T02:00:05Z</dcterms:modified>
</cp:coreProperties>
</file>